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theme/themeOverride6.xml" ContentType="application/vnd.openxmlformats-officedocument.themeOverride+xml"/>
  <Override PartName="/ppt/notesSlides/notesSlide9.xml" ContentType="application/vnd.openxmlformats-officedocument.presentationml.notesSlide+xml"/>
  <Override PartName="/ppt/theme/themeOverride7.xml" ContentType="application/vnd.openxmlformats-officedocument.themeOverride+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9.xml" ContentType="application/vnd.openxmlformats-officedocument.themeOverride+xml"/>
  <Override PartName="/ppt/notesSlides/notesSlide13.xml" ContentType="application/vnd.openxmlformats-officedocument.presentationml.notesSlide+xml"/>
  <Override PartName="/ppt/theme/themeOverride10.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22"/>
  </p:notesMasterIdLst>
  <p:sldIdLst>
    <p:sldId id="256" r:id="rId5"/>
    <p:sldId id="257" r:id="rId6"/>
    <p:sldId id="275" r:id="rId7"/>
    <p:sldId id="264" r:id="rId8"/>
    <p:sldId id="286" r:id="rId9"/>
    <p:sldId id="295" r:id="rId10"/>
    <p:sldId id="296" r:id="rId11"/>
    <p:sldId id="297" r:id="rId12"/>
    <p:sldId id="298" r:id="rId13"/>
    <p:sldId id="299" r:id="rId14"/>
    <p:sldId id="300" r:id="rId15"/>
    <p:sldId id="283" r:id="rId16"/>
    <p:sldId id="301" r:id="rId17"/>
    <p:sldId id="302" r:id="rId18"/>
    <p:sldId id="274" r:id="rId19"/>
    <p:sldId id="285" r:id="rId20"/>
    <p:sldId id="265" r:id="rId21"/>
  </p:sldIdLst>
  <p:sldSz cx="12192000" cy="6858000"/>
  <p:notesSz cx="6858000" cy="9144000"/>
  <p:embeddedFontLst>
    <p:embeddedFont>
      <p:font typeface="Arial Narrow" panose="020B0606020202030204" pitchFamily="34" charset="0"/>
      <p:regular r:id="rId23"/>
      <p:bold r:id="rId24"/>
      <p:italic r:id="rId25"/>
      <p:boldItalic r:id="rId26"/>
    </p:embeddedFont>
    <p:embeddedFont>
      <p:font typeface="Calibri" panose="020F0502020204030204" pitchFamily="34" charset="0"/>
      <p:regular r:id="rId27"/>
      <p:bold r:id="rId28"/>
      <p:italic r:id="rId29"/>
      <p:boldItalic r:id="rId30"/>
    </p:embeddedFont>
    <p:embeddedFont>
      <p:font typeface="Franklin Gothic Demi" panose="020B0703020102020204" pitchFamily="34" charset="0"/>
      <p:regular r:id="rId31"/>
      <p:italic r:id="rId32"/>
    </p:embeddedFont>
    <p:embeddedFont>
      <p:font typeface="Franklin Gothic Demi Cond" panose="020B0706030402020204" pitchFamily="34" charset="0"/>
      <p:regular r:id="rId33"/>
    </p:embeddedFont>
    <p:embeddedFont>
      <p:font typeface="Franklin Gothic Medium" panose="020B0603020102020204" pitchFamily="34" charset="0"/>
      <p:regular r:id="rId34"/>
      <p:italic r:id="rId35"/>
    </p:embeddedFont>
    <p:embeddedFont>
      <p:font typeface="Franklin Gothic Medium Cond" panose="020B0606030402020204" pitchFamily="34" charset="0"/>
      <p:regular r:id="rId3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 userDrawn="1">
          <p15:clr>
            <a:srgbClr val="A4A3A4"/>
          </p15:clr>
        </p15:guide>
        <p15:guide id="2" orient="horz" pos="120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HITE, IAN (CTR)" initials="IW"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98C1"/>
    <a:srgbClr val="5E9732"/>
    <a:srgbClr val="C41230"/>
    <a:srgbClr val="A9AAAB"/>
    <a:srgbClr val="005288"/>
    <a:srgbClr val="FFFFFF"/>
    <a:srgbClr val="85B063"/>
    <a:srgbClr val="D24B62"/>
    <a:srgbClr val="37050D"/>
    <a:srgbClr val="8282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75" d="100"/>
          <a:sy n="75" d="100"/>
        </p:scale>
        <p:origin x="60" y="44"/>
      </p:cViewPr>
      <p:guideLst>
        <p:guide pos="384"/>
        <p:guide orient="horz" pos="12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font" Target="fonts/font12.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D541A-55E3-4BC6-8820-E0BE6E4BF7B6}" type="datetimeFigureOut">
              <a:rPr lang="en-US" smtClean="0"/>
              <a:t>10/6/2021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4A65D1-3E10-4967-9CFC-7A55439AF9FF}" type="slidenum">
              <a:rPr lang="en-US" smtClean="0"/>
              <a:t>‹#›</a:t>
            </a:fld>
            <a:endParaRPr lang="en-US"/>
          </a:p>
        </p:txBody>
      </p:sp>
    </p:spTree>
    <p:extLst>
      <p:ext uri="{BB962C8B-B14F-4D97-AF65-F5344CB8AC3E}">
        <p14:creationId xmlns:p14="http://schemas.microsoft.com/office/powerpoint/2010/main" val="720801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4A65D1-3E10-4967-9CFC-7A55439AF9FF}" type="slidenum">
              <a:rPr lang="en-US" smtClean="0"/>
              <a:t>1</a:t>
            </a:fld>
            <a:endParaRPr lang="en-US"/>
          </a:p>
        </p:txBody>
      </p:sp>
    </p:spTree>
    <p:extLst>
      <p:ext uri="{BB962C8B-B14F-4D97-AF65-F5344CB8AC3E}">
        <p14:creationId xmlns:p14="http://schemas.microsoft.com/office/powerpoint/2010/main" val="407941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What is it? :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Sometimes bad actors don’t need computers to gain access to your information. Social Engineering is when bad actors gather commonly available information about you and things you care about in order to trick you into revealing information or giving unauthorized access to information systems. Social Engineering attacks can be quite sophisticated, and are not always easy to recognize. This includes attacks such as Phishing, Swatting, and more.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Why should you care? :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Social engineering attacks don’t require super powered programming skills to be successful. The information you post on social media and other sharing platforms may make you especially vulnerable to this attack vector, and it may be difficult to tell when you are being targeted.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6F120E-5B31-5B41-AAF3-57B6E6FC78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084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What is it? :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Phishing is a kind of Social Engineering attack in which a bad actor poses as a trusted or reputable source and sends fraudulent digital messages, such as emails, with the intent of manipulating individuals into revealing personal or protected information, or with the intent of gaining unauthorized access to a system through a download or link. </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Why should you care? :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Phishing attacks are some of the most common—and most commonly successful—types of attacks. Learning how to recognize fraudulent messages by paying close attention to detail and never clicking on embedded hyperlinks, as well as remembering to report phishing attempts when you are targeted, are the best ways to defeat this kind of cyber attack. When clicking on links e</a:t>
            </a:r>
            <a:r>
              <a:rPr lang="en-US" sz="1200" b="0" i="0" u="none" strike="noStrike" kern="1200" baseline="0">
                <a:solidFill>
                  <a:schemeClr val="tx1"/>
                </a:solidFill>
                <a:latin typeface="+mn-lt"/>
                <a:ea typeface="+mn-ea"/>
                <a:cs typeface="+mn-cs"/>
              </a:rPr>
              <a:t>nsure that URLs begin with “https.” The “s” indicates encryption is enabled to protect users’ information.</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6F120E-5B31-5B41-AAF3-57B6E6FC78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086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Instructions: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Take a look at this sample Phishing email. Would this email fool you?</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Phishing Email Text : </a:t>
            </a:r>
            <a:endParaRPr lang="en-US" sz="1200" kern="1200">
              <a:solidFill>
                <a:schemeClr val="tx1"/>
              </a:solidFill>
              <a:effectLst/>
              <a:latin typeface="+mn-lt"/>
              <a:ea typeface="+mn-ea"/>
              <a:cs typeface="+mn-cs"/>
            </a:endParaRPr>
          </a:p>
          <a:p>
            <a:pPr marL="0" indent="0">
              <a:buNone/>
            </a:pPr>
            <a:r>
              <a:rPr lang="en-US" sz="1200">
                <a:solidFill>
                  <a:schemeClr val="tx1">
                    <a:lumMod val="75000"/>
                    <a:lumOff val="25000"/>
                  </a:schemeClr>
                </a:solidFill>
                <a:latin typeface="Franklin Gothic Medium Cond" panose="020B0606030402020204" pitchFamily="34" charset="0"/>
              </a:rPr>
              <a:t>Good afternoon Tom,</a:t>
            </a:r>
          </a:p>
          <a:p>
            <a:pPr marL="0" indent="0">
              <a:buNone/>
            </a:pPr>
            <a:r>
              <a:rPr lang="en-US" sz="1200">
                <a:solidFill>
                  <a:schemeClr val="tx1">
                    <a:lumMod val="75000"/>
                    <a:lumOff val="25000"/>
                  </a:schemeClr>
                </a:solidFill>
                <a:latin typeface="Franklin Gothic Medium Cond" panose="020B0606030402020204" pitchFamily="34" charset="0"/>
              </a:rPr>
              <a:t>A </a:t>
            </a:r>
            <a:r>
              <a:rPr lang="en-US" sz="1200" err="1">
                <a:solidFill>
                  <a:schemeClr val="tx1">
                    <a:lumMod val="75000"/>
                    <a:lumOff val="25000"/>
                  </a:schemeClr>
                </a:solidFill>
                <a:latin typeface="Franklin Gothic Medium Cond" panose="020B0606030402020204" pitchFamily="34" charset="0"/>
              </a:rPr>
              <a:t>vulneribility</a:t>
            </a:r>
            <a:r>
              <a:rPr lang="en-US" sz="1200">
                <a:solidFill>
                  <a:schemeClr val="tx1">
                    <a:lumMod val="75000"/>
                    <a:lumOff val="25000"/>
                  </a:schemeClr>
                </a:solidFill>
                <a:latin typeface="Franklin Gothic Medium Cond" panose="020B0606030402020204" pitchFamily="34" charset="0"/>
              </a:rPr>
              <a:t> has been identified in “Big Name Software” that allows an attacker to record calls and videos from your computer without your </a:t>
            </a:r>
            <a:r>
              <a:rPr lang="en-US" sz="1200" err="1">
                <a:solidFill>
                  <a:schemeClr val="tx1">
                    <a:lumMod val="75000"/>
                    <a:lumOff val="25000"/>
                  </a:schemeClr>
                </a:solidFill>
                <a:latin typeface="Franklin Gothic Medium Cond" panose="020B0606030402020204" pitchFamily="34" charset="0"/>
              </a:rPr>
              <a:t>knowldge</a:t>
            </a:r>
            <a:r>
              <a:rPr lang="en-US" sz="1200">
                <a:solidFill>
                  <a:schemeClr val="tx1">
                    <a:lumMod val="75000"/>
                    <a:lumOff val="25000"/>
                  </a:schemeClr>
                </a:solidFill>
                <a:latin typeface="Franklin Gothic Medium Cond" panose="020B0606030402020204" pitchFamily="34" charset="0"/>
              </a:rPr>
              <a:t>. Please install the attacked update by the end of the day or your workstation will be locked.</a:t>
            </a:r>
          </a:p>
          <a:p>
            <a:pPr marL="0" indent="0">
              <a:buNone/>
            </a:pPr>
            <a:r>
              <a:rPr lang="en-US" sz="1200">
                <a:solidFill>
                  <a:schemeClr val="tx1">
                    <a:lumMod val="75000"/>
                    <a:lumOff val="25000"/>
                  </a:schemeClr>
                </a:solidFill>
                <a:latin typeface="Franklin Gothic Medium Cond" panose="020B0606030402020204" pitchFamily="34" charset="0"/>
              </a:rPr>
              <a:t>We have also created app for all employees to </a:t>
            </a:r>
            <a:r>
              <a:rPr lang="en-US" sz="1200" err="1">
                <a:solidFill>
                  <a:schemeClr val="tx1">
                    <a:lumMod val="75000"/>
                    <a:lumOff val="25000"/>
                  </a:schemeClr>
                </a:solidFill>
                <a:latin typeface="Franklin Gothic Medium Cond" panose="020B0606030402020204" pitchFamily="34" charset="0"/>
              </a:rPr>
              <a:t>determan</a:t>
            </a:r>
            <a:r>
              <a:rPr lang="en-US" sz="1200">
                <a:solidFill>
                  <a:schemeClr val="tx1">
                    <a:lumMod val="75000"/>
                    <a:lumOff val="25000"/>
                  </a:schemeClr>
                </a:solidFill>
                <a:latin typeface="Franklin Gothic Medium Cond" panose="020B0606030402020204" pitchFamily="34" charset="0"/>
              </a:rPr>
              <a:t> if they been affected by this vulnerability. Click </a:t>
            </a:r>
            <a:r>
              <a:rPr lang="en-US" sz="1200" u="sng">
                <a:solidFill>
                  <a:srgbClr val="0066B3"/>
                </a:solidFill>
                <a:latin typeface="Franklin Gothic Medium Cond" panose="020B0606030402020204" pitchFamily="34" charset="0"/>
              </a:rPr>
              <a:t>here</a:t>
            </a:r>
            <a:r>
              <a:rPr lang="en-US" sz="1200">
                <a:solidFill>
                  <a:schemeClr val="tx1">
                    <a:lumMod val="75000"/>
                    <a:lumOff val="25000"/>
                  </a:schemeClr>
                </a:solidFill>
                <a:latin typeface="Franklin Gothic Medium Cond" panose="020B0606030402020204" pitchFamily="34" charset="0"/>
              </a:rPr>
              <a:t> to run the app. </a:t>
            </a:r>
          </a:p>
          <a:p>
            <a:pPr marL="0" indent="0">
              <a:buNone/>
            </a:pPr>
            <a:r>
              <a:rPr lang="en-US" sz="1200">
                <a:solidFill>
                  <a:schemeClr val="tx1">
                    <a:lumMod val="75000"/>
                    <a:lumOff val="25000"/>
                  </a:schemeClr>
                </a:solidFill>
                <a:latin typeface="Franklin Gothic Medium Cond" panose="020B0606030402020204" pitchFamily="34" charset="0"/>
              </a:rPr>
              <a:t>Sincerely,</a:t>
            </a:r>
            <a:br>
              <a:rPr lang="en-US" sz="1200">
                <a:solidFill>
                  <a:schemeClr val="tx1">
                    <a:lumMod val="75000"/>
                    <a:lumOff val="25000"/>
                  </a:schemeClr>
                </a:solidFill>
                <a:latin typeface="Franklin Gothic Medium Cond" panose="020B0606030402020204" pitchFamily="34" charset="0"/>
              </a:rPr>
            </a:br>
            <a:r>
              <a:rPr lang="en-US" sz="1200" err="1">
                <a:solidFill>
                  <a:schemeClr val="tx1">
                    <a:lumMod val="75000"/>
                    <a:lumOff val="25000"/>
                  </a:schemeClr>
                </a:solidFill>
                <a:latin typeface="Franklin Gothic Medium Cond" panose="020B0606030402020204" pitchFamily="34" charset="0"/>
              </a:rPr>
              <a:t>BossMann</a:t>
            </a:r>
            <a:br>
              <a:rPr lang="en-US" sz="1200">
                <a:solidFill>
                  <a:schemeClr val="tx1">
                    <a:lumMod val="75000"/>
                    <a:lumOff val="25000"/>
                  </a:schemeClr>
                </a:solidFill>
                <a:latin typeface="Franklin Gothic Medium Cond" panose="020B0606030402020204" pitchFamily="34" charset="0"/>
              </a:rPr>
            </a:br>
            <a:r>
              <a:rPr lang="en-US" sz="1200">
                <a:solidFill>
                  <a:schemeClr val="tx1">
                    <a:lumMod val="75000"/>
                    <a:lumOff val="25000"/>
                  </a:schemeClr>
                </a:solidFill>
                <a:latin typeface="Franklin Gothic Medium Cond" panose="020B0606030402020204" pitchFamily="34" charset="0"/>
              </a:rPr>
              <a:t>Your Company IT Department</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Questions for Discussion : </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What kind of information could the bad actor have used to target Tom?</a:t>
            </a:r>
          </a:p>
          <a:p>
            <a:pPr lvl="0"/>
            <a:r>
              <a:rPr lang="en-US" sz="1200" kern="1200">
                <a:solidFill>
                  <a:schemeClr val="tx1"/>
                </a:solidFill>
                <a:effectLst/>
                <a:latin typeface="+mn-lt"/>
                <a:ea typeface="+mn-ea"/>
                <a:cs typeface="+mn-cs"/>
              </a:rPr>
              <a:t>What are the telltale signs that the email is from a hacker, and not a legitimate email from the IT Department? </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Talking Points: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Email</a:t>
            </a:r>
          </a:p>
          <a:p>
            <a:pPr lvl="0"/>
            <a:r>
              <a:rPr lang="en-US" sz="1200" kern="1200">
                <a:solidFill>
                  <a:schemeClr val="tx1"/>
                </a:solidFill>
                <a:effectLst/>
                <a:latin typeface="+mn-lt"/>
                <a:ea typeface="+mn-ea"/>
                <a:cs typeface="+mn-cs"/>
              </a:rPr>
              <a:t>Tone and sense of urgency</a:t>
            </a:r>
          </a:p>
          <a:p>
            <a:pPr lvl="0"/>
            <a:r>
              <a:rPr lang="en-US" sz="1200" kern="1200">
                <a:solidFill>
                  <a:schemeClr val="tx1"/>
                </a:solidFill>
                <a:effectLst/>
                <a:latin typeface="+mn-lt"/>
                <a:ea typeface="+mn-ea"/>
                <a:cs typeface="+mn-cs"/>
              </a:rPr>
              <a:t>Embedded Hyperlink</a:t>
            </a:r>
          </a:p>
          <a:p>
            <a:pPr lvl="0"/>
            <a:r>
              <a:rPr lang="en-US" sz="1200" kern="1200">
                <a:solidFill>
                  <a:schemeClr val="tx1"/>
                </a:solidFill>
                <a:effectLst/>
                <a:latin typeface="+mn-lt"/>
                <a:ea typeface="+mn-ea"/>
                <a:cs typeface="+mn-cs"/>
              </a:rPr>
              <a:t>Workplace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Position of Authority, Boss’s name</a:t>
            </a:r>
          </a:p>
          <a:p>
            <a:pPr lvl="0"/>
            <a:r>
              <a:rPr lang="en-US" sz="1200" kern="1200">
                <a:solidFill>
                  <a:schemeClr val="tx1"/>
                </a:solidFill>
                <a:effectLst/>
                <a:latin typeface="+mn-lt"/>
                <a:ea typeface="+mn-ea"/>
                <a:cs typeface="+mn-cs"/>
              </a:rPr>
              <a:t>Tone</a:t>
            </a:r>
          </a:p>
          <a:p>
            <a:r>
              <a:rPr lang="en-US" sz="1200" kern="1200">
                <a:solidFill>
                  <a:schemeClr val="tx1"/>
                </a:solidFill>
                <a:effectLst/>
                <a:latin typeface="+mn-lt"/>
                <a:ea typeface="+mn-ea"/>
                <a:cs typeface="+mn-cs"/>
              </a:rPr>
              <a:t>Misspelling and grammar issues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Conclusion: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Not all phishing attacks are as obvious as this, showing the need to learn the signs of these types of attacks and think before you click. Check that emails and links and legitimate. Verify all attachments come from a trusted source.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6F120E-5B31-5B41-AAF3-57B6E6FC78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813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What is it? :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Think Social Engineering is just for Phishing? Think again. Swatting is an attack centered around </a:t>
            </a:r>
            <a:r>
              <a:rPr lang="en-US" sz="1200" i="1" kern="1200">
                <a:solidFill>
                  <a:schemeClr val="tx1"/>
                </a:solidFill>
                <a:effectLst/>
                <a:latin typeface="+mn-lt"/>
                <a:ea typeface="+mn-ea"/>
                <a:cs typeface="+mn-cs"/>
              </a:rPr>
              <a:t>location sharing</a:t>
            </a:r>
            <a:r>
              <a:rPr lang="en-US" sz="1200" kern="1200">
                <a:solidFill>
                  <a:schemeClr val="tx1"/>
                </a:solidFill>
                <a:effectLst/>
                <a:latin typeface="+mn-lt"/>
                <a:ea typeface="+mn-ea"/>
                <a:cs typeface="+mn-cs"/>
              </a:rPr>
              <a:t>. Bad actors use your location to call the police, claiming that the victim has committed a serious crime. Sometimes, the intent behind these attacks are merely pranks – but the consequences are almost always severe. </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Why should you care? :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Unlike many cyber-based attacks, Swatting has clear, physical, and immediate consequences. Imagine police raiding your home on a Swatting bomb threat tip! These attacks can easily result in injury and arrest, and sometimes even death to the victim. Your location is </a:t>
            </a:r>
            <a:r>
              <a:rPr lang="en-US" sz="1200" i="1" kern="1200">
                <a:solidFill>
                  <a:schemeClr val="tx1"/>
                </a:solidFill>
                <a:effectLst/>
                <a:latin typeface="+mn-lt"/>
                <a:ea typeface="+mn-ea"/>
                <a:cs typeface="+mn-cs"/>
              </a:rPr>
              <a:t>your</a:t>
            </a:r>
            <a:r>
              <a:rPr lang="en-US" sz="1200" kern="1200">
                <a:solidFill>
                  <a:schemeClr val="tx1"/>
                </a:solidFill>
                <a:effectLst/>
                <a:latin typeface="+mn-lt"/>
                <a:ea typeface="+mn-ea"/>
                <a:cs typeface="+mn-cs"/>
              </a:rPr>
              <a:t> business. Text or call friends the old fashioned way if you want to meet up, share vacation photos only after you’ve gotten safely home, and remember to turn off location services on your devices when you don’t need them.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6F120E-5B31-5B41-AAF3-57B6E6FC78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862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What are your vulnerabilities? </a:t>
            </a:r>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Any device that stores information or is connected to the internet can be a way for cyber criminals to gain access to your information systems – or, in some cases, use </a:t>
            </a:r>
            <a:r>
              <a:rPr lang="en-US" sz="1200" i="1" kern="1200">
                <a:solidFill>
                  <a:schemeClr val="tx1"/>
                </a:solidFill>
                <a:effectLst/>
                <a:latin typeface="+mn-lt"/>
                <a:ea typeface="+mn-ea"/>
                <a:cs typeface="+mn-cs"/>
              </a:rPr>
              <a:t>your</a:t>
            </a:r>
            <a:r>
              <a:rPr lang="en-US" sz="1200" kern="1200">
                <a:solidFill>
                  <a:schemeClr val="tx1"/>
                </a:solidFill>
                <a:effectLst/>
                <a:latin typeface="+mn-lt"/>
                <a:ea typeface="+mn-ea"/>
                <a:cs typeface="+mn-cs"/>
              </a:rPr>
              <a:t> devices to attack someone </a:t>
            </a:r>
            <a:r>
              <a:rPr lang="en-US" sz="1200" i="1" kern="1200">
                <a:solidFill>
                  <a:schemeClr val="tx1"/>
                </a:solidFill>
                <a:effectLst/>
                <a:latin typeface="+mn-lt"/>
                <a:ea typeface="+mn-ea"/>
                <a:cs typeface="+mn-cs"/>
              </a:rPr>
              <a:t>else</a:t>
            </a:r>
            <a:r>
              <a:rPr lang="en-US" sz="1200" kern="1200">
                <a:solidFill>
                  <a:schemeClr val="tx1"/>
                </a:solidFill>
                <a:effectLst/>
                <a:latin typeface="+mn-lt"/>
                <a:ea typeface="+mn-ea"/>
                <a:cs typeface="+mn-cs"/>
              </a:rPr>
              <a:t>. And with the advent of the Internet of Everything, you may have more of these kinds of devices around you than you think! Think about how much information is being gathered about you and your lifestyle and take the necessary precautions against that information being accessed unethically or misused. </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Why should you care? :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number of ways a bad actor can exploit you and your information is nearly limitless. But don’t let that get you down! Hackers and other cyber criminals will usually be most interested in the most vulnerable targets, which is good news for you. In the same way that you can’t entirely prevent a determined criminal from stealing something from you in the physical world, you likely also can’t be entirely impervious to malware and other hacks. However, making your devices and information as resistant as possible to cyber attacks can make you “not worth the effort” of trying to gain access to your information systems.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6F120E-5B31-5B41-AAF3-57B6E6FC78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92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Secure your networks</a:t>
            </a:r>
            <a:r>
              <a:rPr lang="en-US"/>
              <a:t>. Wireless routers are a way for cybercriminals to access online devices. Secure your Wi-Fi by changing the factory-set default router password and username.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If You Connect It, Protect It</a:t>
            </a:r>
            <a:r>
              <a:rPr lang="en-US"/>
              <a:t>. One proven defense against intrusion is updating to the latest virus protection software. If you are putting something into your device, such as a USB or an external hard drive, make sure your device’s security software scans it for viruses and malware.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Stay up to date</a:t>
            </a:r>
            <a:r>
              <a:rPr lang="en-US"/>
              <a:t>. Keep software updated to the latest versions, and set security software to run regular scans. Secure your web browsers and operating systems by turning on automatic updates so you do not have to think about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Double your login protection</a:t>
            </a:r>
            <a:r>
              <a:rPr lang="en-US"/>
              <a:t>. Enable multi-factor authentication (MFA) to ensure that the only person who has access to your account is you. MFA is an extra layer of protection for your accounts, often in the form of a text, email, or automated phone call received after you’ve entered your password to confirm that you are in fact you and it’s not someone unauthorized trying to log into your account.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4A65D1-3E10-4967-9CFC-7A55439AF9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0478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One of the first lines of defense on keeping your information safe online is the use of a password. Some password tips are as follows: </a:t>
            </a:r>
          </a:p>
          <a:p>
            <a:endParaRPr lang="en-US" b="0"/>
          </a:p>
          <a:p>
            <a:r>
              <a:rPr lang="en-US" b="0"/>
              <a:t>Use different passwords on different systems and accounts. One of the leading causes of unauthorized access to accounts is the reuse of login credentials (see did you know box).</a:t>
            </a:r>
          </a:p>
          <a:p>
            <a:endParaRPr lang="en-US" b="0"/>
          </a:p>
          <a:p>
            <a:r>
              <a:rPr lang="en-US" b="0"/>
              <a:t>Use the longest password allowed. The longer and more complicated a password is, the harder it will be for someone to access your accounts. </a:t>
            </a:r>
          </a:p>
          <a:p>
            <a:endParaRPr lang="en-US" b="0"/>
          </a:p>
          <a:p>
            <a:r>
              <a:rPr lang="en-US" b="0"/>
              <a:t>Use a mix of uppercase and lowercase letter, numbers, and symbols. Everyone has seen that many sites require this, and it’s not there to inconvenience you, but to protect you and your data.</a:t>
            </a:r>
          </a:p>
          <a:p>
            <a:endParaRPr lang="en-US" b="0"/>
          </a:p>
          <a:p>
            <a:r>
              <a:rPr lang="en-US" b="0"/>
              <a:t>Reset your password every few months. It’s good to get into the habit of resetting your passwords regularly, especially when these password allow access to important personal information such as bank accounts or medical data. It is also especially important given that it takes most companies an average of six and a half months to notice that a data breach has happened. By the time a data breach is reported, a bad actor could have been using and/or selling your data for a considerable amount of time. </a:t>
            </a:r>
          </a:p>
          <a:p>
            <a:endParaRPr lang="en-US" b="0"/>
          </a:p>
          <a:p>
            <a:r>
              <a:rPr lang="en-US" b="0"/>
              <a:t>Use a password manager. The most secure way to store all of your unique passwords is by using a password manager. With just one master password, a computer can generate and retrieve passwords for every account that you have – protecting your online information, including credit card numbers and their three-digit Card Verification Value (CVV) codes, answers to security questions, and more.</a:t>
            </a:r>
          </a:p>
          <a:p>
            <a:endParaRPr lang="en-US" b="0"/>
          </a:p>
          <a:p>
            <a:endParaRPr lang="en-US" b="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4A65D1-3E10-4967-9CFC-7A55439AF9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442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Since 1944, Smokey the Bear has said “only you can prevent forest fires.” In 1971, Woodsy the Owl started telling us to “give a hoot, don’t pollute.” And now Cybersecurity Awareness Month emphasizes the need to “Do Your Part. #</a:t>
            </a:r>
            <a:r>
              <a:rPr lang="en-US" sz="1200" kern="1200" err="1">
                <a:solidFill>
                  <a:schemeClr val="tx1"/>
                </a:solidFill>
                <a:effectLst/>
                <a:latin typeface="+mn-lt"/>
                <a:ea typeface="+mn-ea"/>
                <a:cs typeface="+mn-cs"/>
              </a:rPr>
              <a:t>BeCyberSmart</a:t>
            </a:r>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This year’s overarching theme is once again, “Do Your Part. #</a:t>
            </a:r>
            <a:r>
              <a:rPr lang="en-US" sz="1200" kern="1200" err="1">
                <a:solidFill>
                  <a:schemeClr val="tx1"/>
                </a:solidFill>
                <a:effectLst/>
                <a:latin typeface="+mn-lt"/>
                <a:ea typeface="+mn-ea"/>
                <a:cs typeface="+mn-cs"/>
              </a:rPr>
              <a:t>BeCyberSmart</a:t>
            </a:r>
            <a:r>
              <a:rPr lang="en-US" sz="1200" kern="1200">
                <a:solidFill>
                  <a:schemeClr val="tx1"/>
                </a:solidFill>
                <a:effectLst/>
                <a:latin typeface="+mn-lt"/>
                <a:ea typeface="+mn-ea"/>
                <a:cs typeface="+mn-cs"/>
              </a:rPr>
              <a:t>.” This evergreen theme encourages everyone to take proactive steps to enable lasting, positive cybersecurity behavior change at home, school, and at work. All internet-connected devices are potentially vulnerable, and as such, Cybersecurity Awareness Month emphasizes the critical need for individuals and organizations of all sizes in both public and private sectors to protect themselves against cyber threats.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Adequate protection from cyber threats is a critical challenge for individuals and organizations of all sizes in both the public and private sectors and serves as a constant reminder of the need to promote cybersecurity awareness across the Nation. Cybersecurity Awareness Month highlights the importance of empowering citizens, businesses, government, and schools to improve their cybersecurity preparedness. It reminds us that being more secure online is a shared responsibility and creating a safer cyber environment requires engagement from the entire Nation.</a:t>
            </a:r>
          </a:p>
        </p:txBody>
      </p:sp>
      <p:sp>
        <p:nvSpPr>
          <p:cNvPr id="4" name="Slide Number Placeholder 3"/>
          <p:cNvSpPr>
            <a:spLocks noGrp="1"/>
          </p:cNvSpPr>
          <p:nvPr>
            <p:ph type="sldNum" sz="quarter" idx="5"/>
          </p:nvPr>
        </p:nvSpPr>
        <p:spPr/>
        <p:txBody>
          <a:bodyPr/>
          <a:lstStyle/>
          <a:p>
            <a:fld id="{EB4A65D1-3E10-4967-9CFC-7A55439AF9FF}" type="slidenum">
              <a:rPr lang="en-US" smtClean="0"/>
              <a:t>17</a:t>
            </a:fld>
            <a:endParaRPr lang="en-US"/>
          </a:p>
        </p:txBody>
      </p:sp>
    </p:spTree>
    <p:extLst>
      <p:ext uri="{BB962C8B-B14F-4D97-AF65-F5344CB8AC3E}">
        <p14:creationId xmlns:p14="http://schemas.microsoft.com/office/powerpoint/2010/main" val="3573746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Held every October for 18 years now, Cybersecurity Awareness Month is a collaborative effort between government and industry, reaching from the White House to the individual to raise awareness about the importance of cybersecurity, seeking to ensure that everyone has the resources they need to be safer and more secure online. Over these past 18 years, our lives have moved more and more into the virtual realm, and as we prepare for the upcoming holidays, October is the ideal time for people to learn about their cyber presence and the role cybersecurity plays in keeping them, their friends and family, and our nation safe and secure.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The Cybersecurity and Infrastructure Security Agency (CISA) leads Cybersecurity Awareness Month alongside private sector partner, the National Cyber Security Alliance (NCSA). They work closely with partners at all levels to help enhance our Nation’s cybersecurity posture through engagement with their staff, communities, and the public in general. Cybersecurity Awareness Month seeks to showcase the importance of cybersecurity awareness year-round to create a safer, more secure, and resilient cyber world.</a:t>
            </a:r>
          </a:p>
        </p:txBody>
      </p:sp>
      <p:sp>
        <p:nvSpPr>
          <p:cNvPr id="4" name="Slide Number Placeholder 3"/>
          <p:cNvSpPr>
            <a:spLocks noGrp="1"/>
          </p:cNvSpPr>
          <p:nvPr>
            <p:ph type="sldNum" sz="quarter" idx="5"/>
          </p:nvPr>
        </p:nvSpPr>
        <p:spPr/>
        <p:txBody>
          <a:bodyPr/>
          <a:lstStyle/>
          <a:p>
            <a:fld id="{EB4A65D1-3E10-4967-9CFC-7A55439AF9FF}" type="slidenum">
              <a:rPr lang="en-US" smtClean="0"/>
              <a:t>2</a:t>
            </a:fld>
            <a:endParaRPr lang="en-US"/>
          </a:p>
        </p:txBody>
      </p:sp>
    </p:spTree>
    <p:extLst>
      <p:ext uri="{BB962C8B-B14F-4D97-AF65-F5344CB8AC3E}">
        <p14:creationId xmlns:p14="http://schemas.microsoft.com/office/powerpoint/2010/main" val="4102500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Cyber Common Sense: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Cybersecurity may seem frightening and intimidating at first glance, but most cybersecurity best practices are just common sense! You use cyber principles in your everyday life without realizing it—from delegating tasks to friends or coworkers to building toy castles with your kids! And the best way to apply those skills to ensure your cyber safety is to learn what kinds of attacks you are vulnerable to, and to learn the easiest way to defeat them. </a:t>
            </a: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Commonly Used Terms: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terminology surrounding cybersecurity may be confusing at first, so let’s go over a few of the words we’ll be using throughout this activity.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A “bad actor” is anyone looking to make trouble for you and your computer system. This can include a variety of cybercriminals—hackers, social engineers, and even shoulder surfers!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Hackers use computers and other digital devices to gain unauthorized access to information or damage computer systems. Sometimes, hackers have impressive computer skills, but expert knowledge of programming isn’t always necessary for a successful hack.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Any attempt by hackers or bad actors to gain unauthorized access to a digital computer system can constitute a cyber attack.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As always, if you come across a term or phrase about cyber or computer science – or even in your everyday life – that you don’t understand, look it up! Many cyber-specific terms are already part of the dictionary, and a simple online search can make a big difference in your understanding of the cyber ecosystem.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6F120E-5B31-5B41-AAF3-57B6E6FC78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918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Cybersecurity isn’t just some far flung concept only used and needed by cyber professionals. Cybersecurity is the responsibility of every person who uses an internet-connected device.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Cybersecurity also isn’t just important to large businesses. Cybersecurity is essential to all businesses no matter their size and to all people.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Cybersecurity starts with YOU and</a:t>
            </a:r>
            <a:r>
              <a:rPr lang="en-US" sz="1200" b="0" u="none" kern="1200">
                <a:solidFill>
                  <a:schemeClr val="tx1"/>
                </a:solidFill>
                <a:effectLst/>
                <a:latin typeface="+mn-lt"/>
                <a:ea typeface="+mn-ea"/>
                <a:cs typeface="+mn-cs"/>
              </a:rPr>
              <a:t> is everyone’s </a:t>
            </a:r>
            <a:r>
              <a:rPr lang="en-US" sz="1200" kern="1200">
                <a:solidFill>
                  <a:schemeClr val="tx1"/>
                </a:solidFill>
                <a:effectLst/>
                <a:latin typeface="+mn-lt"/>
                <a:ea typeface="+mn-ea"/>
                <a:cs typeface="+mn-cs"/>
              </a:rPr>
              <a:t>responsibility</a:t>
            </a:r>
            <a:r>
              <a:rPr lang="en-US" sz="1200" b="0" u="none" kern="1200">
                <a:solidFill>
                  <a:schemeClr val="tx1"/>
                </a:solidFill>
                <a:effectLst/>
                <a:latin typeface="+mn-lt"/>
                <a:ea typeface="+mn-ea"/>
                <a:cs typeface="+mn-cs"/>
              </a:rPr>
              <a:t>. </a:t>
            </a:r>
          </a:p>
          <a:p>
            <a:endParaRPr lang="en-US" sz="1200" b="0" u="none" kern="1200">
              <a:solidFill>
                <a:schemeClr val="tx1"/>
              </a:solidFill>
              <a:effectLst/>
              <a:latin typeface="+mn-lt"/>
              <a:ea typeface="+mn-ea"/>
              <a:cs typeface="+mn-cs"/>
            </a:endParaRPr>
          </a:p>
          <a:p>
            <a:r>
              <a:rPr lang="en-US"/>
              <a:t>There are currently an estimated 5.8 billion internet users worldwide. That’s over 63% of the world's population! This number will continue to grow, making cybersecurity more important than ever.  (source: https://internetworldstats.com/stats.htm pulled 7/8/2021).</a:t>
            </a:r>
          </a:p>
          <a:p>
            <a:endParaRPr lang="en-US"/>
          </a:p>
          <a:p>
            <a:endParaRPr lang="en-US"/>
          </a:p>
        </p:txBody>
      </p:sp>
      <p:sp>
        <p:nvSpPr>
          <p:cNvPr id="4" name="Slide Number Placeholder 3"/>
          <p:cNvSpPr>
            <a:spLocks noGrp="1"/>
          </p:cNvSpPr>
          <p:nvPr>
            <p:ph type="sldNum" sz="quarter" idx="5"/>
          </p:nvPr>
        </p:nvSpPr>
        <p:spPr/>
        <p:txBody>
          <a:bodyPr/>
          <a:lstStyle/>
          <a:p>
            <a:fld id="{EB4A65D1-3E10-4967-9CFC-7A55439AF9FF}" type="slidenum">
              <a:rPr lang="en-US" smtClean="0"/>
              <a:t>4</a:t>
            </a:fld>
            <a:endParaRPr lang="en-US"/>
          </a:p>
        </p:txBody>
      </p:sp>
    </p:spTree>
    <p:extLst>
      <p:ext uri="{BB962C8B-B14F-4D97-AF65-F5344CB8AC3E}">
        <p14:creationId xmlns:p14="http://schemas.microsoft.com/office/powerpoint/2010/main" val="3191702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What is it? :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We don’t often consider whether or not the people we interact with online might be breaking the law. But legal wrongdoing is just as prevalent on the internet as it is in the physical world. Cybercrime is any crime, including, but not limited to, theft, fraud, and even sometimes murder, which is committed electronically.  </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Why should you care? :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We all want a safer world to live in, and it’s clear, now more than ever, that computers and other internet-connected devices are part of that world. Being safe on the computer is often very similar to being safe in your daily offline routine. You wouldn’t leave your car unlocked in the middle of a crowded city – so why not apply those same safety principles to your online life?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6F120E-5B31-5B41-AAF3-57B6E6FC78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923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What is it? :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Malware, short for “malicious software,” is software intended to damage, disable, or give someone unauthorized access to your computer or other internet-connected device. This includes adware, botnets, ransomware, rootkits, spyware, viruses, worms, and numerous others. </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Why should you care? :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Most cybercrime begins with some sort of malware. You, your family, and your personal information is almost certainly at risk if malware finds its way onto your computer or devices.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6F120E-5B31-5B41-AAF3-57B6E6FC78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815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What is it? :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It’s easy to forget sometimes how valuable the information we store on our computers and devices really is to us. Family photos, financial information, address books, homework assignments—so much of our lives is stored digitally! Ransomware is a type of malware in which the attacker encrypts the victim’s data to make it as inaccessible as possible, often by locking a person completely out of their computer. Then the hacker demands a ransom to release or unencrypt that information. </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Why should you care? :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fees extorted by cybercriminals through ransomware can be extreme or prohibitive—not to mention that there’s no guarantee that your data will actually be returned to you after you pay! Luckily, there’s a simple way to make yourself and your data resistant to ransomware attacks. In addition to keeping your software and antivirus programs up to date, regularly back up your system on the cloud or on an external hard drive. That way, you always have a spare copy of the information that’s most important to you.</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6F120E-5B31-5B41-AAF3-57B6E6FC78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494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What is it? :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Cyber attacks don’t always have to come from the internet, and some malware can hide easily on some of the data storage devices we trust and use on a daily basis. Physical cyber attacks use hardware, external storage devices, or other physical attack types of attacks to infect, damage, or otherwise compromise digital systems. The attack can hitch a ride on USB storage devices or flash drives, CDs, hard copies of video games, and Internet of Things devices such as smartphones, smart watches, and even signal devices such as key fobs. </a:t>
            </a: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Why should you care? :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These kinds of attacks are frighteningly versatile, very difficult to identify and detect, and painfully difficult – sometimes close to impossible – to remove. Always try to keep track of where your storage devices have been, and don’t plug “lost-and-found” USB drives into your computer. Keep your personal and workplace data storage and other devices separate to avoid transferring malware from one system to another – just like washing your hands to prevent the flu from spreading!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6F120E-5B31-5B41-AAF3-57B6E6FC78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1731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What is it? :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Cyber attacks don’t always have to come from the internet, and some malware can hide easily on some of the data storage devices we trust and use on a daily basis. Physical cyber attacks use hardware, external storage devices, or other physical attack types of attacks to infect, damage, or otherwise compromise digital systems. The attack can hitch a ride on USB storage devices or flash drives, CDs, hard copies of video games, and Internet of Things devices such as smartphones, smart watches, and even signal devices such as key fobs. </a:t>
            </a: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Why should you care? :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These kinds of attacks are frighteningly versatile, very difficult to identify and detect, and painfully difficult – sometimes close to impossible – to remove. Always try to keep track of where your storage devices have been, and don’t plug “lost-and-found” USB drives into your computer. Keep your personal and workplace data storage and other devices separate to avoid transferring malware from one system to another – just like washing your hands to prevent the flu from spreading!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6F120E-5B31-5B41-AAF3-57B6E6FC78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844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71F44FF-D92D-4672-85B2-5DF2D70D575C}" type="datetimeFigureOut">
              <a:rPr lang="en-US" smtClean="0"/>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B1B4DF-53F6-470B-9731-CF926FAE9314}" type="slidenum">
              <a:rPr lang="en-US" smtClean="0"/>
              <a:t>‹#›</a:t>
            </a:fld>
            <a:endParaRPr lang="en-US"/>
          </a:p>
        </p:txBody>
      </p:sp>
    </p:spTree>
    <p:extLst>
      <p:ext uri="{BB962C8B-B14F-4D97-AF65-F5344CB8AC3E}">
        <p14:creationId xmlns:p14="http://schemas.microsoft.com/office/powerpoint/2010/main" val="2042734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994853"/>
            <a:ext cx="10515600" cy="1325563"/>
          </a:xfrm>
        </p:spPr>
        <p:txBody>
          <a:bodyPr/>
          <a:lstStyle/>
          <a:p>
            <a:r>
              <a:rPr lang="en-US"/>
              <a:t>Click to edit Master title style</a:t>
            </a:r>
          </a:p>
        </p:txBody>
      </p:sp>
      <p:sp>
        <p:nvSpPr>
          <p:cNvPr id="3" name="Content Placeholder 2"/>
          <p:cNvSpPr>
            <a:spLocks noGrp="1"/>
          </p:cNvSpPr>
          <p:nvPr>
            <p:ph idx="1"/>
          </p:nvPr>
        </p:nvSpPr>
        <p:spPr>
          <a:xfrm>
            <a:off x="838200" y="2398143"/>
            <a:ext cx="10515600" cy="37788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1F44FF-D92D-4672-85B2-5DF2D70D575C}" type="datetimeFigureOut">
              <a:rPr lang="en-US" smtClean="0"/>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B1B4DF-53F6-470B-9731-CF926FAE9314}" type="slidenum">
              <a:rPr lang="en-US" smtClean="0"/>
              <a:t>‹#›</a:t>
            </a:fld>
            <a:endParaRPr lang="en-US"/>
          </a:p>
        </p:txBody>
      </p:sp>
    </p:spTree>
    <p:extLst>
      <p:ext uri="{BB962C8B-B14F-4D97-AF65-F5344CB8AC3E}">
        <p14:creationId xmlns:p14="http://schemas.microsoft.com/office/powerpoint/2010/main" val="2332170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1F44FF-D92D-4672-85B2-5DF2D70D575C}" type="datetimeFigureOut">
              <a:rPr lang="en-US" smtClean="0"/>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B1B4DF-53F6-470B-9731-CF926FAE9314}" type="slidenum">
              <a:rPr lang="en-US" smtClean="0"/>
              <a:t>‹#›</a:t>
            </a:fld>
            <a:endParaRPr lang="en-US"/>
          </a:p>
        </p:txBody>
      </p:sp>
    </p:spTree>
    <p:extLst>
      <p:ext uri="{BB962C8B-B14F-4D97-AF65-F5344CB8AC3E}">
        <p14:creationId xmlns:p14="http://schemas.microsoft.com/office/powerpoint/2010/main" val="4190019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00013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2415395"/>
            <a:ext cx="10515600" cy="37615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F44FF-D92D-4672-85B2-5DF2D70D575C}" type="datetimeFigureOut">
              <a:rPr lang="en-US" smtClean="0"/>
              <a:t>10/6/2021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B1B4DF-53F6-470B-9731-CF926FAE9314}" type="slidenum">
              <a:rPr lang="en-US" smtClean="0"/>
              <a:t>‹#›</a:t>
            </a:fld>
            <a:endParaRPr lang="en-US"/>
          </a:p>
        </p:txBody>
      </p:sp>
    </p:spTree>
    <p:extLst>
      <p:ext uri="{BB962C8B-B14F-4D97-AF65-F5344CB8AC3E}">
        <p14:creationId xmlns:p14="http://schemas.microsoft.com/office/powerpoint/2010/main" val="36429239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Franklin Gothic Demi Cond" panose="020B07060304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7.svg"/><Relationship Id="rId3" Type="http://schemas.openxmlformats.org/officeDocument/2006/relationships/notesSlide" Target="../notesSlides/notesSlide10.xml"/><Relationship Id="rId7" Type="http://schemas.openxmlformats.org/officeDocument/2006/relationships/image" Target="../media/image19.svg"/><Relationship Id="rId12"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49.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51.svg"/><Relationship Id="rId3" Type="http://schemas.openxmlformats.org/officeDocument/2006/relationships/notesSlide" Target="../notesSlides/notesSlide11.xml"/><Relationship Id="rId7" Type="http://schemas.openxmlformats.org/officeDocument/2006/relationships/image" Target="../media/image19.svg"/><Relationship Id="rId12"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53.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3.png"/><Relationship Id="rId18" Type="http://schemas.openxmlformats.org/officeDocument/2006/relationships/image" Target="../media/image17.sv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2.svg"/><Relationship Id="rId17" Type="http://schemas.openxmlformats.org/officeDocument/2006/relationships/image" Target="../media/image16.png"/><Relationship Id="rId2" Type="http://schemas.openxmlformats.org/officeDocument/2006/relationships/notesSlide" Target="../notesSlides/notesSlide12.xml"/><Relationship Id="rId16" Type="http://schemas.openxmlformats.org/officeDocument/2006/relationships/image" Target="../media/image66.svg"/><Relationship Id="rId1" Type="http://schemas.openxmlformats.org/officeDocument/2006/relationships/slideLayout" Target="../slideLayouts/slideLayout2.xml"/><Relationship Id="rId6" Type="http://schemas.openxmlformats.org/officeDocument/2006/relationships/image" Target="../media/image57.svg"/><Relationship Id="rId11" Type="http://schemas.openxmlformats.org/officeDocument/2006/relationships/image" Target="../media/image61.png"/><Relationship Id="rId5" Type="http://schemas.openxmlformats.org/officeDocument/2006/relationships/image" Target="../media/image56.png"/><Relationship Id="rId15" Type="http://schemas.openxmlformats.org/officeDocument/2006/relationships/image" Target="../media/image65.png"/><Relationship Id="rId10" Type="http://schemas.openxmlformats.org/officeDocument/2006/relationships/hyperlink" Target="http://www.fakewebsite.com/gotcha.exe" TargetMode="External"/><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image" Target="../media/image64.sv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68.svg"/><Relationship Id="rId3" Type="http://schemas.openxmlformats.org/officeDocument/2006/relationships/notesSlide" Target="../notesSlides/notesSlide13.xml"/><Relationship Id="rId7" Type="http://schemas.openxmlformats.org/officeDocument/2006/relationships/image" Target="../media/image19.svg"/><Relationship Id="rId12"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70.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69.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72.svg"/><Relationship Id="rId3" Type="http://schemas.openxmlformats.org/officeDocument/2006/relationships/notesSlide" Target="../notesSlides/notesSlide14.xml"/><Relationship Id="rId7" Type="http://schemas.openxmlformats.org/officeDocument/2006/relationships/image" Target="../media/image19.svg"/><Relationship Id="rId12"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74.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73.png"/></Relationships>
</file>

<file path=ppt/slides/_rels/slide15.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3.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41.svg"/><Relationship Id="rId2" Type="http://schemas.openxmlformats.org/officeDocument/2006/relationships/notesSlide" Target="../notesSlides/notesSlide15.xml"/><Relationship Id="rId16" Type="http://schemas.openxmlformats.org/officeDocument/2006/relationships/image" Target="../media/image17.svg"/><Relationship Id="rId1" Type="http://schemas.openxmlformats.org/officeDocument/2006/relationships/slideLayout" Target="../slideLayouts/slideLayout2.xml"/><Relationship Id="rId6" Type="http://schemas.openxmlformats.org/officeDocument/2006/relationships/image" Target="../media/image78.svg"/><Relationship Id="rId11" Type="http://schemas.openxmlformats.org/officeDocument/2006/relationships/image" Target="../media/image40.png"/><Relationship Id="rId5" Type="http://schemas.openxmlformats.org/officeDocument/2006/relationships/image" Target="../media/image77.png"/><Relationship Id="rId15" Type="http://schemas.openxmlformats.org/officeDocument/2006/relationships/image" Target="../media/image16.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 Id="rId14" Type="http://schemas.openxmlformats.org/officeDocument/2006/relationships/image" Target="../media/image84.svg"/></Relationships>
</file>

<file path=ppt/slides/_rels/slide16.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16.png"/><Relationship Id="rId7"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7.sv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17.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xml"/><Relationship Id="rId7" Type="http://schemas.openxmlformats.org/officeDocument/2006/relationships/image" Target="../media/image8.sv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notesSlide" Target="../notesSlides/notesSlide5.xml"/><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9.svg"/><Relationship Id="rId3" Type="http://schemas.openxmlformats.org/officeDocument/2006/relationships/notesSlide" Target="../notesSlides/notesSlide6.xml"/><Relationship Id="rId7" Type="http://schemas.openxmlformats.org/officeDocument/2006/relationships/image" Target="../media/image19.svg"/><Relationship Id="rId12"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31.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3.svg"/><Relationship Id="rId3" Type="http://schemas.openxmlformats.org/officeDocument/2006/relationships/notesSlide" Target="../notesSlides/notesSlide7.xml"/><Relationship Id="rId7" Type="http://schemas.openxmlformats.org/officeDocument/2006/relationships/image" Target="../media/image19.svg"/><Relationship Id="rId12"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35.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7.svg"/><Relationship Id="rId3" Type="http://schemas.openxmlformats.org/officeDocument/2006/relationships/notesSlide" Target="../notesSlides/notesSlide8.xml"/><Relationship Id="rId7" Type="http://schemas.openxmlformats.org/officeDocument/2006/relationships/image" Target="../media/image19.svg"/><Relationship Id="rId12"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39.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1.svg"/><Relationship Id="rId3" Type="http://schemas.openxmlformats.org/officeDocument/2006/relationships/notesSlide" Target="../notesSlides/notesSlide9.xml"/><Relationship Id="rId7" Type="http://schemas.openxmlformats.org/officeDocument/2006/relationships/image" Target="../media/image19.svg"/><Relationship Id="rId12" Type="http://schemas.openxmlformats.org/officeDocument/2006/relationships/image" Target="../media/image40.png"/><Relationship Id="rId17" Type="http://schemas.openxmlformats.org/officeDocument/2006/relationships/image" Target="../media/image45.svg"/><Relationship Id="rId2" Type="http://schemas.openxmlformats.org/officeDocument/2006/relationships/slideLayout" Target="../slideLayouts/slideLayout2.xml"/><Relationship Id="rId16" Type="http://schemas.openxmlformats.org/officeDocument/2006/relationships/image" Target="../media/image44.png"/><Relationship Id="rId1" Type="http://schemas.openxmlformats.org/officeDocument/2006/relationships/themeOverride" Target="../theme/themeOverride6.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43.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0C438A-EEFB-4D34-9C3B-F558D9A9B683}"/>
              </a:ext>
            </a:extLst>
          </p:cNvPr>
          <p:cNvSpPr>
            <a:spLocks noGrp="1"/>
          </p:cNvSpPr>
          <p:nvPr>
            <p:ph type="ctrTitle"/>
          </p:nvPr>
        </p:nvSpPr>
        <p:spPr/>
        <p:txBody>
          <a:bodyPr/>
          <a:lstStyle/>
          <a:p>
            <a:r>
              <a:rPr lang="en-US" dirty="0"/>
              <a:t>National Cybersecurity Awareness Month 2020 </a:t>
            </a:r>
          </a:p>
        </p:txBody>
      </p:sp>
      <p:pic>
        <p:nvPicPr>
          <p:cNvPr id="4" name="Picture 3" descr="A group of women sitting on a couch showing their cellphones screens to each other. ">
            <a:extLst>
              <a:ext uri="{FF2B5EF4-FFF2-40B4-BE49-F238E27FC236}">
                <a16:creationId xmlns:a16="http://schemas.microsoft.com/office/drawing/2014/main" id="{EC97A220-54FE-47FF-BADB-F57EC893254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53" y="666"/>
            <a:ext cx="12184895" cy="6856667"/>
          </a:xfrm>
          <a:prstGeom prst="rect">
            <a:avLst/>
          </a:prstGeom>
        </p:spPr>
      </p:pic>
      <p:sp>
        <p:nvSpPr>
          <p:cNvPr id="9" name="TextBox 8">
            <a:extLst>
              <a:ext uri="{FF2B5EF4-FFF2-40B4-BE49-F238E27FC236}">
                <a16:creationId xmlns:a16="http://schemas.microsoft.com/office/drawing/2014/main" id="{D68D971A-7BD9-4176-9F29-AC365C499561}"/>
              </a:ext>
            </a:extLst>
          </p:cNvPr>
          <p:cNvSpPr txBox="1"/>
          <p:nvPr/>
        </p:nvSpPr>
        <p:spPr>
          <a:xfrm>
            <a:off x="4795573" y="5112268"/>
            <a:ext cx="7206680" cy="1569660"/>
          </a:xfrm>
          <a:prstGeom prst="rect">
            <a:avLst/>
          </a:prstGeom>
          <a:noFill/>
        </p:spPr>
        <p:txBody>
          <a:bodyPr wrap="square" rtlCol="0">
            <a:spAutoFit/>
          </a:bodyPr>
          <a:lstStyle/>
          <a:p>
            <a:pPr algn="r"/>
            <a:r>
              <a:rPr lang="en-US" sz="4800">
                <a:latin typeface="Franklin Gothic Demi Cond" panose="020B0706030402020204" pitchFamily="34" charset="0"/>
              </a:rPr>
              <a:t>CYBERSECURITY AWARENESS MONTH 2021</a:t>
            </a:r>
          </a:p>
        </p:txBody>
      </p:sp>
    </p:spTree>
    <p:extLst>
      <p:ext uri="{BB962C8B-B14F-4D97-AF65-F5344CB8AC3E}">
        <p14:creationId xmlns:p14="http://schemas.microsoft.com/office/powerpoint/2010/main" val="41633771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75D1700-8DE3-4646-A61F-90C44A8AFDE6}"/>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77596"/>
          <a:stretch/>
        </p:blipFill>
        <p:spPr>
          <a:xfrm>
            <a:off x="-52552" y="-18189"/>
            <a:ext cx="12297103" cy="1437042"/>
          </a:xfrm>
          <a:prstGeom prst="rect">
            <a:avLst/>
          </a:prstGeom>
        </p:spPr>
      </p:pic>
      <p:sp>
        <p:nvSpPr>
          <p:cNvPr id="2" name="Title 1">
            <a:extLst>
              <a:ext uri="{FF2B5EF4-FFF2-40B4-BE49-F238E27FC236}">
                <a16:creationId xmlns:a16="http://schemas.microsoft.com/office/drawing/2014/main" id="{902BABCF-D4FC-CB48-B43F-1380AE1ED60F}"/>
              </a:ext>
            </a:extLst>
          </p:cNvPr>
          <p:cNvSpPr>
            <a:spLocks noGrp="1"/>
          </p:cNvSpPr>
          <p:nvPr>
            <p:ph type="title"/>
          </p:nvPr>
        </p:nvSpPr>
        <p:spPr>
          <a:xfrm>
            <a:off x="4544056" y="653450"/>
            <a:ext cx="6266512" cy="1172480"/>
          </a:xfr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all" spc="0" normalizeH="0" noProof="0">
                <a:ln>
                  <a:noFill/>
                </a:ln>
                <a:solidFill>
                  <a:srgbClr val="1C305E"/>
                </a:solidFill>
                <a:effectLst/>
                <a:uLnTx/>
                <a:uFillTx/>
                <a:latin typeface="Franklin Gothic Demi Cond" panose="020B0706030402020204" pitchFamily="34" charset="0"/>
                <a:ea typeface="+mj-ea"/>
                <a:cs typeface="+mj-cs"/>
              </a:rPr>
              <a:t>Social engineering</a:t>
            </a:r>
          </a:p>
        </p:txBody>
      </p:sp>
      <p:sp>
        <p:nvSpPr>
          <p:cNvPr id="25" name="Content Placeholder 2">
            <a:extLst>
              <a:ext uri="{FF2B5EF4-FFF2-40B4-BE49-F238E27FC236}">
                <a16:creationId xmlns:a16="http://schemas.microsoft.com/office/drawing/2014/main" id="{71CB062B-08E9-4EEC-A84D-AB3B2C3A7671}"/>
              </a:ext>
            </a:extLst>
          </p:cNvPr>
          <p:cNvSpPr>
            <a:spLocks noGrp="1"/>
          </p:cNvSpPr>
          <p:nvPr>
            <p:ph idx="1"/>
          </p:nvPr>
        </p:nvSpPr>
        <p:spPr>
          <a:xfrm>
            <a:off x="5391759" y="1730479"/>
            <a:ext cx="6266512" cy="4468043"/>
          </a:xfrm>
        </p:spPr>
        <p:txBody>
          <a:bodyPr>
            <a:normAutofit lnSpcReduction="10000"/>
          </a:bodyPr>
          <a:lstStyle/>
          <a:p>
            <a:pPr marL="0" indent="0">
              <a:buNone/>
            </a:pPr>
            <a:r>
              <a:rPr lang="en-US" b="1">
                <a:solidFill>
                  <a:srgbClr val="0C1F3E"/>
                </a:solidFill>
                <a:latin typeface="Franklin Gothic Demi Cond" panose="020B0706030402020204" pitchFamily="34" charset="0"/>
                <a:cs typeface="Arial" panose="020B0604020202020204" pitchFamily="34" charset="0"/>
              </a:rPr>
              <a:t>What is it? </a:t>
            </a:r>
          </a:p>
          <a:p>
            <a:pPr marL="457200" marR="0" lvl="1" indent="-225425"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Cybercriminals can take advantage of you by using information commonly available through…</a:t>
            </a:r>
          </a:p>
          <a:p>
            <a:pPr marL="457200" marR="0" lvl="1" indent="-225425"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Social media platforms</a:t>
            </a:r>
          </a:p>
          <a:p>
            <a:pPr marL="457200" marR="0" lvl="1" indent="-225425"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Location sharing</a:t>
            </a:r>
          </a:p>
          <a:p>
            <a:pPr marL="457200" marR="0" lvl="1" indent="-225425"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In-person conversations</a:t>
            </a:r>
          </a:p>
          <a:p>
            <a:pPr marL="0" indent="0">
              <a:buNone/>
            </a:pPr>
            <a:r>
              <a:rPr lang="en-US" b="1">
                <a:solidFill>
                  <a:srgbClr val="0C1F3E"/>
                </a:solidFill>
                <a:latin typeface="Franklin Gothic Demi Cond" panose="020B0706030402020204" pitchFamily="34" charset="0"/>
                <a:cs typeface="Arial" panose="020B0604020202020204" pitchFamily="34" charset="0"/>
              </a:rPr>
              <a:t>Why should you care?</a:t>
            </a:r>
          </a:p>
          <a:p>
            <a:pPr marL="457200" marR="0" lvl="1" indent="-225425"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Your privacy isn’t just a luxury – it’s a security measure</a:t>
            </a:r>
          </a:p>
          <a:p>
            <a:pPr marL="457200" marR="0" lvl="1" indent="-225425"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Attacks can be successful with little to no programming knowledge or ability</a:t>
            </a:r>
          </a:p>
          <a:p>
            <a:pPr marL="457200" marR="0" lvl="1" indent="-225425"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Technological security measures can only protect you so much – you are your best defense</a:t>
            </a:r>
          </a:p>
          <a:p>
            <a:pPr marL="231775" marR="0" lvl="1" indent="0" algn="l" defTabSz="914400" rtl="0" eaLnBrk="1" fontAlgn="auto" latinLnBrk="0" hangingPunct="1">
              <a:lnSpc>
                <a:spcPct val="90000"/>
              </a:lnSpc>
              <a:spcBef>
                <a:spcPts val="500"/>
              </a:spcBef>
              <a:spcAft>
                <a:spcPts val="0"/>
              </a:spcAft>
              <a:buClrTx/>
              <a:buSzTx/>
              <a:buNone/>
              <a:tabLst/>
              <a:defRPr/>
            </a:pPr>
            <a:endPar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endParaRPr>
          </a:p>
        </p:txBody>
      </p:sp>
      <p:pic>
        <p:nvPicPr>
          <p:cNvPr id="10" name="Graphic 9">
            <a:extLst>
              <a:ext uri="{FF2B5EF4-FFF2-40B4-BE49-F238E27FC236}">
                <a16:creationId xmlns:a16="http://schemas.microsoft.com/office/drawing/2014/main" id="{4C01674F-42D7-40B0-ABEB-18F22EA18554}"/>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24225" y="3886900"/>
            <a:ext cx="437530" cy="358531"/>
          </a:xfrm>
          <a:prstGeom prst="rect">
            <a:avLst/>
          </a:prstGeom>
        </p:spPr>
      </p:pic>
      <p:pic>
        <p:nvPicPr>
          <p:cNvPr id="7" name="Graphic 6">
            <a:extLst>
              <a:ext uri="{FF2B5EF4-FFF2-40B4-BE49-F238E27FC236}">
                <a16:creationId xmlns:a16="http://schemas.microsoft.com/office/drawing/2014/main" id="{ADB4F956-A644-49C6-A219-535E46BCB75E}"/>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18550" y="1737957"/>
            <a:ext cx="437530" cy="484649"/>
          </a:xfrm>
          <a:prstGeom prst="rect">
            <a:avLst/>
          </a:prstGeom>
        </p:spPr>
      </p:pic>
      <p:graphicFrame>
        <p:nvGraphicFramePr>
          <p:cNvPr id="3" name="Table 2">
            <a:extLst>
              <a:ext uri="{FF2B5EF4-FFF2-40B4-BE49-F238E27FC236}">
                <a16:creationId xmlns:a16="http://schemas.microsoft.com/office/drawing/2014/main" id="{E9DB9990-984D-4BFE-BC94-1FF192BDF0DA}"/>
              </a:ext>
            </a:extLst>
          </p:cNvPr>
          <p:cNvGraphicFramePr>
            <a:graphicFrameLocks noGrp="1"/>
          </p:cNvGraphicFramePr>
          <p:nvPr>
            <p:extLst>
              <p:ext uri="{D42A27DB-BD31-4B8C-83A1-F6EECF244321}">
                <p14:modId xmlns:p14="http://schemas.microsoft.com/office/powerpoint/2010/main" val="3345820906"/>
              </p:ext>
            </p:extLst>
          </p:nvPr>
        </p:nvGraphicFramePr>
        <p:xfrm>
          <a:off x="804599" y="3010653"/>
          <a:ext cx="2721026" cy="2579744"/>
        </p:xfrm>
        <a:graphic>
          <a:graphicData uri="http://schemas.openxmlformats.org/drawingml/2006/table">
            <a:tbl>
              <a:tblPr firstRow="1">
                <a:tableStyleId>{5C22544A-7EE6-4342-B048-85BDC9FD1C3A}</a:tableStyleId>
              </a:tblPr>
              <a:tblGrid>
                <a:gridCol w="2721026">
                  <a:extLst>
                    <a:ext uri="{9D8B030D-6E8A-4147-A177-3AD203B41FA5}">
                      <a16:colId xmlns:a16="http://schemas.microsoft.com/office/drawing/2014/main" val="20000"/>
                    </a:ext>
                  </a:extLst>
                </a:gridCol>
              </a:tblGrid>
              <a:tr h="400544">
                <a:tc>
                  <a:txBody>
                    <a:bodyPr/>
                    <a:lstStyle/>
                    <a:p>
                      <a:pPr>
                        <a:lnSpc>
                          <a:spcPts val="2200"/>
                        </a:lnSpc>
                        <a:spcAft>
                          <a:spcPts val="600"/>
                        </a:spcAft>
                      </a:pPr>
                      <a:r>
                        <a:rPr lang="en-US" sz="2000" b="0" i="0">
                          <a:solidFill>
                            <a:srgbClr val="005287"/>
                          </a:solidFill>
                          <a:latin typeface="Franklin Gothic Demi" panose="020B0603020102020204" pitchFamily="34" charset="0"/>
                        </a:rPr>
                        <a:t>Examples</a:t>
                      </a:r>
                      <a:endParaRPr lang="en-US" sz="2000" b="0" i="0">
                        <a:solidFill>
                          <a:srgbClr val="5CA9DD"/>
                        </a:solidFill>
                        <a:latin typeface="Franklin Gothic Demi" panose="020B0603020102020204" pitchFamily="34" charset="0"/>
                      </a:endParaRPr>
                    </a:p>
                  </a:txBody>
                  <a:tcPr marT="45600" marB="4560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828190">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chemeClr val="tx1">
                              <a:lumMod val="75000"/>
                              <a:lumOff val="25000"/>
                            </a:schemeClr>
                          </a:solidFill>
                          <a:effectLst/>
                          <a:uLnTx/>
                          <a:uFillTx/>
                          <a:latin typeface="Franklin Gothic Medium Cond" panose="020B0606030402020204" pitchFamily="34" charset="0"/>
                          <a:ea typeface="+mn-ea"/>
                          <a:cs typeface="+mn-cs"/>
                        </a:rPr>
                        <a:t>Phishing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chemeClr val="tx1">
                              <a:lumMod val="75000"/>
                              <a:lumOff val="25000"/>
                            </a:schemeClr>
                          </a:solidFill>
                          <a:effectLst/>
                          <a:uLnTx/>
                          <a:uFillTx/>
                          <a:latin typeface="Franklin Gothic Medium Cond" panose="020B0606030402020204" pitchFamily="34" charset="0"/>
                          <a:ea typeface="+mn-ea"/>
                          <a:cs typeface="+mn-cs"/>
                        </a:rPr>
                        <a:t>Pretexting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chemeClr val="tx1">
                              <a:lumMod val="75000"/>
                              <a:lumOff val="25000"/>
                            </a:schemeClr>
                          </a:solidFill>
                          <a:effectLst/>
                          <a:uLnTx/>
                          <a:uFillTx/>
                          <a:latin typeface="Franklin Gothic Medium Cond" panose="020B0606030402020204" pitchFamily="34" charset="0"/>
                          <a:ea typeface="+mn-ea"/>
                          <a:cs typeface="+mn-cs"/>
                        </a:rPr>
                        <a:t>Baiting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chemeClr val="tx1">
                              <a:lumMod val="75000"/>
                              <a:lumOff val="25000"/>
                            </a:schemeClr>
                          </a:solidFill>
                          <a:effectLst/>
                          <a:uLnTx/>
                          <a:uFillTx/>
                          <a:latin typeface="Franklin Gothic Medium Cond" panose="020B0606030402020204" pitchFamily="34" charset="0"/>
                          <a:ea typeface="+mn-ea"/>
                          <a:cs typeface="+mn-cs"/>
                        </a:rPr>
                        <a:t>Quid pro quo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chemeClr val="tx1">
                              <a:lumMod val="75000"/>
                              <a:lumOff val="25000"/>
                            </a:schemeClr>
                          </a:solidFill>
                          <a:effectLst/>
                          <a:uLnTx/>
                          <a:uFillTx/>
                          <a:latin typeface="Franklin Gothic Medium Cond" panose="020B0606030402020204" pitchFamily="34" charset="0"/>
                          <a:ea typeface="+mn-ea"/>
                          <a:cs typeface="+mn-cs"/>
                        </a:rPr>
                        <a:t>Tailgating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chemeClr val="tx1">
                              <a:lumMod val="75000"/>
                              <a:lumOff val="25000"/>
                            </a:schemeClr>
                          </a:solidFill>
                          <a:effectLst/>
                          <a:uLnTx/>
                          <a:uFillTx/>
                          <a:latin typeface="Franklin Gothic Medium Cond" panose="020B0606030402020204" pitchFamily="34" charset="0"/>
                          <a:ea typeface="+mn-ea"/>
                          <a:cs typeface="+mn-cs"/>
                        </a:rPr>
                        <a:t>Inside job</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chemeClr val="tx1">
                              <a:lumMod val="75000"/>
                              <a:lumOff val="25000"/>
                            </a:schemeClr>
                          </a:solidFill>
                          <a:effectLst/>
                          <a:uLnTx/>
                          <a:uFillTx/>
                          <a:latin typeface="Franklin Gothic Medium Cond" panose="020B0606030402020204" pitchFamily="34" charset="0"/>
                          <a:ea typeface="+mn-ea"/>
                          <a:cs typeface="+mn-cs"/>
                        </a:rPr>
                        <a:t>Swatting</a:t>
                      </a:r>
                    </a:p>
                  </a:txBody>
                  <a:tcPr marT="0" marB="456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12" name="Graphic 11">
            <a:extLst>
              <a:ext uri="{FF2B5EF4-FFF2-40B4-BE49-F238E27FC236}">
                <a16:creationId xmlns:a16="http://schemas.microsoft.com/office/drawing/2014/main" id="{73A68C8D-DC6D-4A29-A5A4-F14FC9C57CCA}"/>
              </a:ext>
              <a:ext uri="{C183D7F6-B498-43B3-948B-1728B52AA6E4}">
                <adec:decorative xmlns:adec="http://schemas.microsoft.com/office/drawing/2017/decorative" val="1"/>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14416" t="55317" r="47929"/>
          <a:stretch/>
        </p:blipFill>
        <p:spPr>
          <a:xfrm>
            <a:off x="-52553" y="1"/>
            <a:ext cx="3561661" cy="2203940"/>
          </a:xfrm>
          <a:prstGeom prst="rect">
            <a:avLst/>
          </a:prstGeom>
          <a:effectLst>
            <a:outerShdw blurRad="50800" dist="38100" algn="l" rotWithShape="0">
              <a:prstClr val="black">
                <a:alpha val="40000"/>
              </a:prstClr>
            </a:outerShdw>
          </a:effectLst>
        </p:spPr>
      </p:pic>
      <p:pic>
        <p:nvPicPr>
          <p:cNvPr id="15" name="Graphic 14">
            <a:extLst>
              <a:ext uri="{FF2B5EF4-FFF2-40B4-BE49-F238E27FC236}">
                <a16:creationId xmlns:a16="http://schemas.microsoft.com/office/drawing/2014/main" id="{22EF2669-9B02-4EDD-9048-9FEC718DAF7C}"/>
              </a:ext>
              <a:ext uri="{C183D7F6-B498-43B3-948B-1728B52AA6E4}">
                <adec:decorative xmlns:adec="http://schemas.microsoft.com/office/drawing/2017/decorative" val="1"/>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t="46182" r="22878"/>
          <a:stretch/>
        </p:blipFill>
        <p:spPr>
          <a:xfrm flipH="1">
            <a:off x="-52554" y="-18189"/>
            <a:ext cx="3179598" cy="2218792"/>
          </a:xfrm>
          <a:prstGeom prst="rect">
            <a:avLst/>
          </a:prstGeom>
          <a:effectLst>
            <a:outerShdw blurRad="50800" dist="63500" dir="2700000" algn="tl" rotWithShape="0">
              <a:prstClr val="black">
                <a:alpha val="40000"/>
              </a:prstClr>
            </a:outerShdw>
          </a:effectLst>
        </p:spPr>
      </p:pic>
      <p:pic>
        <p:nvPicPr>
          <p:cNvPr id="31" name="Graphic 30">
            <a:extLst>
              <a:ext uri="{FF2B5EF4-FFF2-40B4-BE49-F238E27FC236}">
                <a16:creationId xmlns:a16="http://schemas.microsoft.com/office/drawing/2014/main" id="{3EBB5087-4183-40DC-8110-AC72234E79FA}"/>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34353" y="405414"/>
            <a:ext cx="1169252" cy="1169252"/>
          </a:xfrm>
          <a:prstGeom prst="rect">
            <a:avLst/>
          </a:prstGeom>
        </p:spPr>
      </p:pic>
      <p:sp>
        <p:nvSpPr>
          <p:cNvPr id="17" name="Rectangle 16">
            <a:extLst>
              <a:ext uri="{FF2B5EF4-FFF2-40B4-BE49-F238E27FC236}">
                <a16:creationId xmlns:a16="http://schemas.microsoft.com/office/drawing/2014/main" id="{E8552FB5-92A0-4415-9B53-DEF4E37A4EB5}"/>
              </a:ext>
              <a:ext uri="{C183D7F6-B498-43B3-948B-1728B52AA6E4}">
                <adec:decorative xmlns:adec="http://schemas.microsoft.com/office/drawing/2017/decorative" val="1"/>
              </a:ext>
            </a:extLst>
          </p:cNvPr>
          <p:cNvSpPr/>
          <p:nvPr/>
        </p:nvSpPr>
        <p:spPr>
          <a:xfrm>
            <a:off x="0" y="6699165"/>
            <a:ext cx="12192000" cy="177800"/>
          </a:xfrm>
          <a:prstGeom prst="rect">
            <a:avLst/>
          </a:prstGeom>
          <a:solidFill>
            <a:srgbClr val="A9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6">
            <a:extLst>
              <a:ext uri="{FF2B5EF4-FFF2-40B4-BE49-F238E27FC236}">
                <a16:creationId xmlns:a16="http://schemas.microsoft.com/office/drawing/2014/main" id="{C822B11A-07C4-4E55-BD45-816B5A017C9B}"/>
              </a:ext>
            </a:extLst>
          </p:cNvPr>
          <p:cNvSpPr txBox="1">
            <a:spLocks/>
          </p:cNvSpPr>
          <p:nvPr/>
        </p:nvSpPr>
        <p:spPr>
          <a:xfrm>
            <a:off x="11596123" y="6463728"/>
            <a:ext cx="274320" cy="1778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25400" marR="0" lvl="0" indent="0" algn="l" defTabSz="914400" rtl="0" eaLnBrk="1" fontAlgn="auto" latinLnBrk="0" hangingPunct="1">
                <a:lnSpc>
                  <a:spcPts val="124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180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75D1700-8DE3-4646-A61F-90C44A8AFDE6}"/>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77596"/>
          <a:stretch/>
        </p:blipFill>
        <p:spPr>
          <a:xfrm>
            <a:off x="-52552" y="-18189"/>
            <a:ext cx="12297103" cy="1437042"/>
          </a:xfrm>
          <a:prstGeom prst="rect">
            <a:avLst/>
          </a:prstGeom>
        </p:spPr>
      </p:pic>
      <p:sp>
        <p:nvSpPr>
          <p:cNvPr id="2" name="Title 1">
            <a:extLst>
              <a:ext uri="{FF2B5EF4-FFF2-40B4-BE49-F238E27FC236}">
                <a16:creationId xmlns:a16="http://schemas.microsoft.com/office/drawing/2014/main" id="{902BABCF-D4FC-CB48-B43F-1380AE1ED60F}"/>
              </a:ext>
            </a:extLst>
          </p:cNvPr>
          <p:cNvSpPr>
            <a:spLocks noGrp="1"/>
          </p:cNvSpPr>
          <p:nvPr>
            <p:ph type="title"/>
          </p:nvPr>
        </p:nvSpPr>
        <p:spPr>
          <a:xfrm>
            <a:off x="4544056" y="653450"/>
            <a:ext cx="6266512" cy="1172480"/>
          </a:xfr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all" spc="0" normalizeH="0" noProof="0">
                <a:ln>
                  <a:noFill/>
                </a:ln>
                <a:solidFill>
                  <a:srgbClr val="1C305E"/>
                </a:solidFill>
                <a:effectLst/>
                <a:uLnTx/>
                <a:uFillTx/>
                <a:latin typeface="Franklin Gothic Demi Cond" panose="020B0706030402020204" pitchFamily="34" charset="0"/>
                <a:ea typeface="+mj-ea"/>
                <a:cs typeface="+mj-cs"/>
              </a:rPr>
              <a:t>Phishing</a:t>
            </a:r>
          </a:p>
        </p:txBody>
      </p:sp>
      <p:sp>
        <p:nvSpPr>
          <p:cNvPr id="25" name="Content Placeholder 2">
            <a:extLst>
              <a:ext uri="{FF2B5EF4-FFF2-40B4-BE49-F238E27FC236}">
                <a16:creationId xmlns:a16="http://schemas.microsoft.com/office/drawing/2014/main" id="{71CB062B-08E9-4EEC-A84D-AB3B2C3A7671}"/>
              </a:ext>
            </a:extLst>
          </p:cNvPr>
          <p:cNvSpPr>
            <a:spLocks noGrp="1"/>
          </p:cNvSpPr>
          <p:nvPr>
            <p:ph idx="1"/>
          </p:nvPr>
        </p:nvSpPr>
        <p:spPr>
          <a:xfrm>
            <a:off x="5391759" y="1730479"/>
            <a:ext cx="6266512" cy="4468043"/>
          </a:xfrm>
        </p:spPr>
        <p:txBody>
          <a:bodyPr>
            <a:normAutofit/>
          </a:bodyPr>
          <a:lstStyle/>
          <a:p>
            <a:pPr marL="0" indent="0">
              <a:buNone/>
            </a:pPr>
            <a:r>
              <a:rPr lang="en-US" b="1">
                <a:solidFill>
                  <a:srgbClr val="0C1F3E"/>
                </a:solidFill>
                <a:latin typeface="Franklin Gothic Demi Cond" panose="020B0706030402020204" pitchFamily="34" charset="0"/>
                <a:cs typeface="Arial" panose="020B0604020202020204" pitchFamily="34" charset="0"/>
              </a:rPr>
              <a:t>What is it?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Fake messages from a seemingly trusted or reputable source designed to convince you to…</a:t>
            </a:r>
          </a:p>
          <a:p>
            <a:pPr marL="457200" marR="0" lvl="1" indent="-225425"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Reveal information</a:t>
            </a:r>
          </a:p>
          <a:p>
            <a:pPr marL="457200" marR="0" lvl="1" indent="-225425"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Give unauthorized access to a system</a:t>
            </a:r>
          </a:p>
          <a:p>
            <a:pPr marL="457200" marR="0" lvl="1" indent="-225425"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Click on a link</a:t>
            </a:r>
          </a:p>
          <a:p>
            <a:pPr marL="457200" marR="0" lvl="1" indent="-225425"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Commit to a financial transaction</a:t>
            </a:r>
          </a:p>
          <a:p>
            <a:pPr marL="0" indent="0">
              <a:buNone/>
            </a:pPr>
            <a:r>
              <a:rPr lang="en-US" b="1">
                <a:solidFill>
                  <a:srgbClr val="0C1F3E"/>
                </a:solidFill>
                <a:latin typeface="Franklin Gothic Demi Cond" panose="020B0706030402020204" pitchFamily="34" charset="0"/>
                <a:cs typeface="Arial" panose="020B0604020202020204" pitchFamily="34" charset="0"/>
              </a:rPr>
              <a:t>Why should you care?</a:t>
            </a:r>
          </a:p>
          <a:p>
            <a:pPr marL="457200" marR="0" lvl="1" indent="-225425"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Extremely common</a:t>
            </a:r>
          </a:p>
          <a:p>
            <a:pPr marL="457200" marR="0" lvl="1" indent="-225425"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Can have severe consequences</a:t>
            </a:r>
          </a:p>
          <a:p>
            <a:pPr marL="457200" marR="0" lvl="1" indent="-225425"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Devil‘s in the details</a:t>
            </a:r>
          </a:p>
          <a:p>
            <a:pPr marL="231775" marR="0" lvl="1" indent="0" algn="l" defTabSz="914400" rtl="0" eaLnBrk="1" fontAlgn="auto" latinLnBrk="0" hangingPunct="1">
              <a:lnSpc>
                <a:spcPct val="90000"/>
              </a:lnSpc>
              <a:spcBef>
                <a:spcPts val="500"/>
              </a:spcBef>
              <a:spcAft>
                <a:spcPts val="0"/>
              </a:spcAft>
              <a:buClrTx/>
              <a:buSzTx/>
              <a:buNone/>
              <a:tabLst/>
              <a:defRPr/>
            </a:pPr>
            <a:endPar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endParaRPr>
          </a:p>
        </p:txBody>
      </p:sp>
      <p:pic>
        <p:nvPicPr>
          <p:cNvPr id="10" name="Graphic 9">
            <a:extLst>
              <a:ext uri="{FF2B5EF4-FFF2-40B4-BE49-F238E27FC236}">
                <a16:creationId xmlns:a16="http://schemas.microsoft.com/office/drawing/2014/main" id="{4C01674F-42D7-40B0-ABEB-18F22EA18554}"/>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24225" y="4418098"/>
            <a:ext cx="437530" cy="358531"/>
          </a:xfrm>
          <a:prstGeom prst="rect">
            <a:avLst/>
          </a:prstGeom>
        </p:spPr>
      </p:pic>
      <p:pic>
        <p:nvPicPr>
          <p:cNvPr id="7" name="Graphic 6">
            <a:extLst>
              <a:ext uri="{FF2B5EF4-FFF2-40B4-BE49-F238E27FC236}">
                <a16:creationId xmlns:a16="http://schemas.microsoft.com/office/drawing/2014/main" id="{ADB4F956-A644-49C6-A219-535E46BCB75E}"/>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18550" y="1737957"/>
            <a:ext cx="437530" cy="484649"/>
          </a:xfrm>
          <a:prstGeom prst="rect">
            <a:avLst/>
          </a:prstGeom>
        </p:spPr>
      </p:pic>
      <p:graphicFrame>
        <p:nvGraphicFramePr>
          <p:cNvPr id="3" name="Table 2">
            <a:extLst>
              <a:ext uri="{FF2B5EF4-FFF2-40B4-BE49-F238E27FC236}">
                <a16:creationId xmlns:a16="http://schemas.microsoft.com/office/drawing/2014/main" id="{E9DB9990-984D-4BFE-BC94-1FF192BDF0DA}"/>
              </a:ext>
            </a:extLst>
          </p:cNvPr>
          <p:cNvGraphicFramePr>
            <a:graphicFrameLocks noGrp="1"/>
          </p:cNvGraphicFramePr>
          <p:nvPr>
            <p:extLst>
              <p:ext uri="{D42A27DB-BD31-4B8C-83A1-F6EECF244321}">
                <p14:modId xmlns:p14="http://schemas.microsoft.com/office/powerpoint/2010/main" val="1320582472"/>
              </p:ext>
            </p:extLst>
          </p:nvPr>
        </p:nvGraphicFramePr>
        <p:xfrm>
          <a:off x="804599" y="3010653"/>
          <a:ext cx="2721026" cy="2274944"/>
        </p:xfrm>
        <a:graphic>
          <a:graphicData uri="http://schemas.openxmlformats.org/drawingml/2006/table">
            <a:tbl>
              <a:tblPr firstRow="1">
                <a:tableStyleId>{5C22544A-7EE6-4342-B048-85BDC9FD1C3A}</a:tableStyleId>
              </a:tblPr>
              <a:tblGrid>
                <a:gridCol w="2721026">
                  <a:extLst>
                    <a:ext uri="{9D8B030D-6E8A-4147-A177-3AD203B41FA5}">
                      <a16:colId xmlns:a16="http://schemas.microsoft.com/office/drawing/2014/main" val="20000"/>
                    </a:ext>
                  </a:extLst>
                </a:gridCol>
              </a:tblGrid>
              <a:tr h="400544">
                <a:tc>
                  <a:txBody>
                    <a:bodyPr/>
                    <a:lstStyle/>
                    <a:p>
                      <a:pPr>
                        <a:lnSpc>
                          <a:spcPts val="2200"/>
                        </a:lnSpc>
                        <a:spcAft>
                          <a:spcPts val="600"/>
                        </a:spcAft>
                      </a:pPr>
                      <a:r>
                        <a:rPr lang="en-US" sz="2000" b="0" i="0">
                          <a:solidFill>
                            <a:srgbClr val="005287"/>
                          </a:solidFill>
                          <a:latin typeface="Franklin Gothic Demi" panose="020B0603020102020204" pitchFamily="34" charset="0"/>
                        </a:rPr>
                        <a:t>Examples</a:t>
                      </a:r>
                      <a:endParaRPr lang="en-US" sz="2000" b="0" i="0">
                        <a:solidFill>
                          <a:srgbClr val="5CA9DD"/>
                        </a:solidFill>
                        <a:latin typeface="Franklin Gothic Demi" panose="020B0603020102020204" pitchFamily="34" charset="0"/>
                      </a:endParaRPr>
                    </a:p>
                  </a:txBody>
                  <a:tcPr marT="45600" marB="4560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828190">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chemeClr val="tx1">
                              <a:lumMod val="75000"/>
                              <a:lumOff val="25000"/>
                            </a:schemeClr>
                          </a:solidFill>
                          <a:effectLst/>
                          <a:uLnTx/>
                          <a:uFillTx/>
                          <a:latin typeface="Franklin Gothic Medium Cond" panose="020B0606030402020204" pitchFamily="34" charset="0"/>
                          <a:ea typeface="+mn-ea"/>
                          <a:cs typeface="+mn-cs"/>
                        </a:rPr>
                        <a:t>Emails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chemeClr val="tx1">
                              <a:lumMod val="75000"/>
                              <a:lumOff val="25000"/>
                            </a:schemeClr>
                          </a:solidFill>
                          <a:effectLst/>
                          <a:uLnTx/>
                          <a:uFillTx/>
                          <a:latin typeface="Franklin Gothic Medium Cond" panose="020B0606030402020204" pitchFamily="34" charset="0"/>
                          <a:ea typeface="+mn-ea"/>
                          <a:cs typeface="+mn-cs"/>
                        </a:rPr>
                        <a:t>Text messages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chemeClr val="tx1">
                              <a:lumMod val="75000"/>
                              <a:lumOff val="25000"/>
                            </a:schemeClr>
                          </a:solidFill>
                          <a:effectLst/>
                          <a:uLnTx/>
                          <a:uFillTx/>
                          <a:latin typeface="Franklin Gothic Medium Cond" panose="020B0606030402020204" pitchFamily="34" charset="0"/>
                          <a:ea typeface="+mn-ea"/>
                          <a:cs typeface="+mn-cs"/>
                        </a:rPr>
                        <a:t>Phone calls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chemeClr val="tx1">
                              <a:lumMod val="75000"/>
                              <a:lumOff val="25000"/>
                            </a:schemeClr>
                          </a:solidFill>
                          <a:effectLst/>
                          <a:uLnTx/>
                          <a:uFillTx/>
                          <a:latin typeface="Franklin Gothic Medium Cond" panose="020B0606030402020204" pitchFamily="34" charset="0"/>
                          <a:ea typeface="+mn-ea"/>
                          <a:cs typeface="+mn-cs"/>
                        </a:rPr>
                        <a:t>Social media messages and posts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chemeClr val="tx1">
                              <a:lumMod val="75000"/>
                              <a:lumOff val="25000"/>
                            </a:schemeClr>
                          </a:solidFill>
                          <a:effectLst/>
                          <a:uLnTx/>
                          <a:uFillTx/>
                          <a:latin typeface="Franklin Gothic Medium Cond" panose="020B0606030402020204" pitchFamily="34" charset="0"/>
                          <a:ea typeface="+mn-ea"/>
                          <a:cs typeface="+mn-cs"/>
                        </a:rPr>
                        <a:t>Suspicious hyperlinks</a:t>
                      </a:r>
                    </a:p>
                  </a:txBody>
                  <a:tcPr marT="0" marB="456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15" name="Graphic 14">
            <a:extLst>
              <a:ext uri="{FF2B5EF4-FFF2-40B4-BE49-F238E27FC236}">
                <a16:creationId xmlns:a16="http://schemas.microsoft.com/office/drawing/2014/main" id="{552A7578-50FB-4190-A486-512523A5034A}"/>
              </a:ext>
              <a:ext uri="{C183D7F6-B498-43B3-948B-1728B52AA6E4}">
                <adec:decorative xmlns:adec="http://schemas.microsoft.com/office/drawing/2017/decorative" val="1"/>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14416" t="55317" r="47929"/>
          <a:stretch/>
        </p:blipFill>
        <p:spPr>
          <a:xfrm>
            <a:off x="-52553" y="1"/>
            <a:ext cx="3561661" cy="2203940"/>
          </a:xfrm>
          <a:prstGeom prst="rect">
            <a:avLst/>
          </a:prstGeom>
          <a:effectLst>
            <a:outerShdw blurRad="50800" dist="38100" algn="l" rotWithShape="0">
              <a:prstClr val="black">
                <a:alpha val="40000"/>
              </a:prstClr>
            </a:outerShdw>
          </a:effectLst>
        </p:spPr>
      </p:pic>
      <p:pic>
        <p:nvPicPr>
          <p:cNvPr id="16" name="Graphic 15">
            <a:extLst>
              <a:ext uri="{FF2B5EF4-FFF2-40B4-BE49-F238E27FC236}">
                <a16:creationId xmlns:a16="http://schemas.microsoft.com/office/drawing/2014/main" id="{DDCF3BD0-9A49-4AB5-9154-85B5C6DCF82A}"/>
              </a:ext>
              <a:ext uri="{C183D7F6-B498-43B3-948B-1728B52AA6E4}">
                <adec:decorative xmlns:adec="http://schemas.microsoft.com/office/drawing/2017/decorative" val="1"/>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t="46182" r="22878"/>
          <a:stretch/>
        </p:blipFill>
        <p:spPr>
          <a:xfrm flipH="1">
            <a:off x="-52554" y="-18189"/>
            <a:ext cx="3179598" cy="2218792"/>
          </a:xfrm>
          <a:prstGeom prst="rect">
            <a:avLst/>
          </a:prstGeom>
          <a:effectLst>
            <a:outerShdw blurRad="50800" dist="63500" dir="2700000" algn="tl" rotWithShape="0">
              <a:prstClr val="black">
                <a:alpha val="40000"/>
              </a:prstClr>
            </a:outerShdw>
          </a:effectLst>
        </p:spPr>
      </p:pic>
      <p:pic>
        <p:nvPicPr>
          <p:cNvPr id="5" name="Graphic 4">
            <a:extLst>
              <a:ext uri="{FF2B5EF4-FFF2-40B4-BE49-F238E27FC236}">
                <a16:creationId xmlns:a16="http://schemas.microsoft.com/office/drawing/2014/main" id="{EC40FAF1-BC95-4C76-97A4-216CBCD1277A}"/>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7822" y="513167"/>
            <a:ext cx="1198970" cy="864374"/>
          </a:xfrm>
          <a:prstGeom prst="rect">
            <a:avLst/>
          </a:prstGeom>
        </p:spPr>
      </p:pic>
      <p:sp>
        <p:nvSpPr>
          <p:cNvPr id="17" name="Rectangle 16">
            <a:extLst>
              <a:ext uri="{FF2B5EF4-FFF2-40B4-BE49-F238E27FC236}">
                <a16:creationId xmlns:a16="http://schemas.microsoft.com/office/drawing/2014/main" id="{7AB18257-3EC6-4773-83F1-DC4E4849481F}"/>
              </a:ext>
              <a:ext uri="{C183D7F6-B498-43B3-948B-1728B52AA6E4}">
                <adec:decorative xmlns:adec="http://schemas.microsoft.com/office/drawing/2017/decorative" val="1"/>
              </a:ext>
            </a:extLst>
          </p:cNvPr>
          <p:cNvSpPr/>
          <p:nvPr/>
        </p:nvSpPr>
        <p:spPr>
          <a:xfrm>
            <a:off x="0" y="6699165"/>
            <a:ext cx="12192000" cy="177800"/>
          </a:xfrm>
          <a:prstGeom prst="rect">
            <a:avLst/>
          </a:prstGeom>
          <a:solidFill>
            <a:srgbClr val="C41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6">
            <a:extLst>
              <a:ext uri="{FF2B5EF4-FFF2-40B4-BE49-F238E27FC236}">
                <a16:creationId xmlns:a16="http://schemas.microsoft.com/office/drawing/2014/main" id="{C822B11A-07C4-4E55-BD45-816B5A017C9B}"/>
              </a:ext>
            </a:extLst>
          </p:cNvPr>
          <p:cNvSpPr txBox="1">
            <a:spLocks/>
          </p:cNvSpPr>
          <p:nvPr/>
        </p:nvSpPr>
        <p:spPr>
          <a:xfrm>
            <a:off x="11596123" y="6463728"/>
            <a:ext cx="274320" cy="1778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25400" marR="0" lvl="0" indent="0" algn="l" defTabSz="914400" rtl="0" eaLnBrk="1" fontAlgn="auto" latinLnBrk="0" hangingPunct="1">
                <a:lnSpc>
                  <a:spcPts val="124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2365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E86105A-395D-4B27-9549-B1B7B96C5F63}"/>
              </a:ext>
              <a:ext uri="{C183D7F6-B498-43B3-948B-1728B52AA6E4}">
                <adec:decorative xmlns:adec="http://schemas.microsoft.com/office/drawing/2017/decorative" val="1"/>
              </a:ext>
            </a:extLst>
          </p:cNvPr>
          <p:cNvSpPr/>
          <p:nvPr/>
        </p:nvSpPr>
        <p:spPr>
          <a:xfrm>
            <a:off x="4560199" y="-6"/>
            <a:ext cx="7631801" cy="6858005"/>
          </a:xfrm>
          <a:prstGeom prst="rect">
            <a:avLst/>
          </a:prstGeom>
          <a:gradFill flip="none" rotWithShape="1">
            <a:gsLst>
              <a:gs pos="18000">
                <a:schemeClr val="bg1">
                  <a:lumMod val="85000"/>
                </a:schemeClr>
              </a:gs>
              <a:gs pos="59000">
                <a:schemeClr val="bg1">
                  <a:lumMod val="95000"/>
                </a:schemeClr>
              </a:gs>
              <a:gs pos="100000">
                <a:schemeClr val="bg1">
                  <a:lumMod val="8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D983F0A0-D1A8-4CEE-8D10-C75D600A20E7}"/>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850" t="35031" r="14401" b="-1"/>
          <a:stretch/>
        </p:blipFill>
        <p:spPr>
          <a:xfrm rot="16200000">
            <a:off x="-366688" y="366684"/>
            <a:ext cx="6858005" cy="6124628"/>
          </a:xfrm>
          <a:prstGeom prst="rect">
            <a:avLst/>
          </a:prstGeom>
          <a:effectLst>
            <a:outerShdw blurRad="50800" dist="63500" algn="tr" rotWithShape="0">
              <a:prstClr val="black">
                <a:alpha val="50000"/>
              </a:prstClr>
            </a:outerShdw>
          </a:effectLst>
        </p:spPr>
      </p:pic>
      <p:sp>
        <p:nvSpPr>
          <p:cNvPr id="11" name="Title 1">
            <a:extLst>
              <a:ext uri="{FF2B5EF4-FFF2-40B4-BE49-F238E27FC236}">
                <a16:creationId xmlns:a16="http://schemas.microsoft.com/office/drawing/2014/main" id="{5A839533-B23E-EB46-B411-C9A0059F809A}"/>
              </a:ext>
            </a:extLst>
          </p:cNvPr>
          <p:cNvSpPr>
            <a:spLocks noGrp="1"/>
          </p:cNvSpPr>
          <p:nvPr>
            <p:ph type="title"/>
          </p:nvPr>
        </p:nvSpPr>
        <p:spPr>
          <a:xfrm>
            <a:off x="1065815" y="1537895"/>
            <a:ext cx="3246957" cy="1403290"/>
          </a:xfrm>
        </p:spPr>
        <p:txBody>
          <a:bodyPr>
            <a:normAutofit fontScale="90000"/>
          </a:bodyPr>
          <a:lstStyle/>
          <a:p>
            <a:r>
              <a:rPr lang="en-US" dirty="0">
                <a:solidFill>
                  <a:schemeClr val="bg1"/>
                </a:solidFill>
              </a:rPr>
              <a:t>Would This Email Fool You?</a:t>
            </a:r>
          </a:p>
        </p:txBody>
      </p:sp>
      <p:pic>
        <p:nvPicPr>
          <p:cNvPr id="15" name="Graphic 14" descr="A phishing email example. ">
            <a:extLst>
              <a:ext uri="{FF2B5EF4-FFF2-40B4-BE49-F238E27FC236}">
                <a16:creationId xmlns:a16="http://schemas.microsoft.com/office/drawing/2014/main" id="{700E6FA6-9F1A-47C1-83F3-BFFDA306D6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69885" y="801244"/>
            <a:ext cx="6920866" cy="4992679"/>
          </a:xfrm>
          <a:prstGeom prst="rect">
            <a:avLst/>
          </a:prstGeom>
        </p:spPr>
      </p:pic>
      <p:sp>
        <p:nvSpPr>
          <p:cNvPr id="10" name="Content Placeholder 6">
            <a:extLst>
              <a:ext uri="{FF2B5EF4-FFF2-40B4-BE49-F238E27FC236}">
                <a16:creationId xmlns:a16="http://schemas.microsoft.com/office/drawing/2014/main" id="{8FAE3614-036D-43B0-9B66-7CAD05A82E79}"/>
              </a:ext>
            </a:extLst>
          </p:cNvPr>
          <p:cNvSpPr txBox="1">
            <a:spLocks/>
          </p:cNvSpPr>
          <p:nvPr/>
        </p:nvSpPr>
        <p:spPr>
          <a:xfrm>
            <a:off x="5480568" y="1509131"/>
            <a:ext cx="5955465" cy="33808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lumMod val="75000"/>
                    <a:lumOff val="25000"/>
                  </a:prstClr>
                </a:solidFill>
                <a:effectLst/>
                <a:uLnTx/>
                <a:uFillTx/>
                <a:latin typeface="Franklin Gothic Medium Cond" panose="020B0606030402020204" pitchFamily="34" charset="0"/>
                <a:ea typeface="+mn-ea"/>
                <a:cs typeface="+mn-cs"/>
              </a:rPr>
              <a:t>Legitimate-Looking-Source@notquiteyourworkemail.com</a:t>
            </a:r>
          </a:p>
        </p:txBody>
      </p:sp>
      <p:sp>
        <p:nvSpPr>
          <p:cNvPr id="5" name="Content Placeholder 6">
            <a:extLst>
              <a:ext uri="{FF2B5EF4-FFF2-40B4-BE49-F238E27FC236}">
                <a16:creationId xmlns:a16="http://schemas.microsoft.com/office/drawing/2014/main" id="{7DAEF220-9563-4A5B-ADEE-C41850DCB675}"/>
              </a:ext>
            </a:extLst>
          </p:cNvPr>
          <p:cNvSpPr txBox="1">
            <a:spLocks/>
          </p:cNvSpPr>
          <p:nvPr/>
        </p:nvSpPr>
        <p:spPr>
          <a:xfrm>
            <a:off x="5733760" y="1990538"/>
            <a:ext cx="5955465" cy="33808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err="1">
                <a:ln>
                  <a:noFill/>
                </a:ln>
                <a:solidFill>
                  <a:prstClr val="black">
                    <a:lumMod val="75000"/>
                    <a:lumOff val="25000"/>
                  </a:prstClr>
                </a:solidFill>
                <a:effectLst/>
                <a:uLnTx/>
                <a:uFillTx/>
                <a:latin typeface="Franklin Gothic Medium Cond" panose="020B0606030402020204" pitchFamily="34" charset="0"/>
                <a:ea typeface="+mn-ea"/>
                <a:cs typeface="+mn-cs"/>
              </a:rPr>
              <a:t>Ugent</a:t>
            </a:r>
            <a:r>
              <a:rPr kumimoji="0" lang="en-US" sz="2000" b="0" i="0" u="none" strike="noStrike" kern="1200" cap="none" spc="0" normalizeH="0" baseline="0" noProof="0">
                <a:ln>
                  <a:noFill/>
                </a:ln>
                <a:solidFill>
                  <a:prstClr val="black">
                    <a:lumMod val="75000"/>
                    <a:lumOff val="25000"/>
                  </a:prstClr>
                </a:solidFill>
                <a:effectLst/>
                <a:uLnTx/>
                <a:uFillTx/>
                <a:latin typeface="Franklin Gothic Medium Cond" panose="020B0606030402020204" pitchFamily="34" charset="0"/>
                <a:ea typeface="+mn-ea"/>
                <a:cs typeface="+mn-cs"/>
              </a:rPr>
              <a:t> IT Update: </a:t>
            </a:r>
            <a:r>
              <a:rPr kumimoji="0" lang="en-US" sz="2000" b="0" i="0" u="none" strike="noStrike" kern="1200" cap="none" spc="0" normalizeH="0" baseline="0" noProof="0" err="1">
                <a:ln>
                  <a:noFill/>
                </a:ln>
                <a:solidFill>
                  <a:prstClr val="black">
                    <a:lumMod val="75000"/>
                    <a:lumOff val="25000"/>
                  </a:prstClr>
                </a:solidFill>
                <a:effectLst/>
                <a:uLnTx/>
                <a:uFillTx/>
                <a:latin typeface="Franklin Gothic Medium Cond" panose="020B0606030402020204" pitchFamily="34" charset="0"/>
                <a:ea typeface="+mn-ea"/>
                <a:cs typeface="+mn-cs"/>
              </a:rPr>
              <a:t>Softwar</a:t>
            </a:r>
            <a:r>
              <a:rPr lang="en-US" sz="2000">
                <a:solidFill>
                  <a:prstClr val="black">
                    <a:lumMod val="75000"/>
                    <a:lumOff val="25000"/>
                  </a:prstClr>
                </a:solidFill>
                <a:latin typeface="Franklin Gothic Medium Cond" panose="020B0606030402020204" pitchFamily="34" charset="0"/>
              </a:rPr>
              <a:t>e Vulnerability </a:t>
            </a:r>
            <a:endParaRPr kumimoji="0" lang="en-US" sz="2000" b="0" i="0" u="none" strike="noStrike" kern="1200" cap="none" spc="0" normalizeH="0" baseline="0" noProof="0">
              <a:ln>
                <a:noFill/>
              </a:ln>
              <a:solidFill>
                <a:prstClr val="black">
                  <a:lumMod val="75000"/>
                  <a:lumOff val="25000"/>
                </a:prstClr>
              </a:solidFill>
              <a:effectLst/>
              <a:uLnTx/>
              <a:uFillTx/>
              <a:latin typeface="Franklin Gothic Medium Cond" panose="020B0606030402020204" pitchFamily="34" charset="0"/>
              <a:ea typeface="+mn-ea"/>
              <a:cs typeface="+mn-cs"/>
            </a:endParaRPr>
          </a:p>
        </p:txBody>
      </p:sp>
      <p:pic>
        <p:nvPicPr>
          <p:cNvPr id="6" name="Graphic 5">
            <a:extLst>
              <a:ext uri="{FF2B5EF4-FFF2-40B4-BE49-F238E27FC236}">
                <a16:creationId xmlns:a16="http://schemas.microsoft.com/office/drawing/2014/main" id="{B78BF038-5C82-4B99-BA53-CA3AD98235F6}"/>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48434" y="3297584"/>
            <a:ext cx="2241172" cy="2022521"/>
          </a:xfrm>
          <a:prstGeom prst="rect">
            <a:avLst/>
          </a:prstGeom>
        </p:spPr>
      </p:pic>
      <p:pic>
        <p:nvPicPr>
          <p:cNvPr id="3" name="Picture 2" descr="Attachment icon with the caption Covid-19 Prepardness">
            <a:extLst>
              <a:ext uri="{FF2B5EF4-FFF2-40B4-BE49-F238E27FC236}">
                <a16:creationId xmlns:a16="http://schemas.microsoft.com/office/drawing/2014/main" id="{2F0D0A14-9E2D-48C4-8E9B-8D28E99177B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164597" y="2450899"/>
            <a:ext cx="228601" cy="265348"/>
          </a:xfrm>
          <a:prstGeom prst="rect">
            <a:avLst/>
          </a:prstGeom>
        </p:spPr>
      </p:pic>
      <p:sp>
        <p:nvSpPr>
          <p:cNvPr id="13" name="Content Placeholder 6">
            <a:extLst>
              <a:ext uri="{FF2B5EF4-FFF2-40B4-BE49-F238E27FC236}">
                <a16:creationId xmlns:a16="http://schemas.microsoft.com/office/drawing/2014/main" id="{1197B193-42E1-4B91-B8C7-2A5D56292B31}"/>
              </a:ext>
            </a:extLst>
          </p:cNvPr>
          <p:cNvSpPr txBox="1">
            <a:spLocks/>
          </p:cNvSpPr>
          <p:nvPr/>
        </p:nvSpPr>
        <p:spPr>
          <a:xfrm>
            <a:off x="5393198" y="2476580"/>
            <a:ext cx="1190651" cy="2396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Franklin Gothic Medium Cond" panose="020B0606030402020204" pitchFamily="34" charset="0"/>
                <a:ea typeface="+mn-ea"/>
                <a:cs typeface="+mn-cs"/>
              </a:rPr>
              <a:t>Software Update</a:t>
            </a:r>
          </a:p>
        </p:txBody>
      </p:sp>
      <p:sp>
        <p:nvSpPr>
          <p:cNvPr id="7" name="Content Placeholder 6">
            <a:extLst>
              <a:ext uri="{FF2B5EF4-FFF2-40B4-BE49-F238E27FC236}">
                <a16:creationId xmlns:a16="http://schemas.microsoft.com/office/drawing/2014/main" id="{7B27CDBB-2443-D249-8DCD-C8AD7FC6249A}"/>
              </a:ext>
            </a:extLst>
          </p:cNvPr>
          <p:cNvSpPr>
            <a:spLocks noGrp="1"/>
          </p:cNvSpPr>
          <p:nvPr>
            <p:ph idx="1"/>
          </p:nvPr>
        </p:nvSpPr>
        <p:spPr>
          <a:xfrm>
            <a:off x="4894384" y="2859308"/>
            <a:ext cx="6541649" cy="2124152"/>
          </a:xfrm>
        </p:spPr>
        <p:txBody>
          <a:bodyPr>
            <a:normAutofit fontScale="77500" lnSpcReduction="20000"/>
          </a:bodyPr>
          <a:lstStyle/>
          <a:p>
            <a:pPr marL="0" indent="0">
              <a:buNone/>
            </a:pPr>
            <a:r>
              <a:rPr lang="en-US" sz="2000">
                <a:solidFill>
                  <a:schemeClr val="tx1">
                    <a:lumMod val="75000"/>
                    <a:lumOff val="25000"/>
                  </a:schemeClr>
                </a:solidFill>
                <a:latin typeface="Franklin Gothic Medium Cond" panose="020B0606030402020204" pitchFamily="34" charset="0"/>
              </a:rPr>
              <a:t>Good afternoon Tom,</a:t>
            </a:r>
          </a:p>
          <a:p>
            <a:pPr marL="0" indent="0">
              <a:buNone/>
            </a:pPr>
            <a:r>
              <a:rPr lang="en-US" sz="2000">
                <a:solidFill>
                  <a:schemeClr val="tx1">
                    <a:lumMod val="75000"/>
                    <a:lumOff val="25000"/>
                  </a:schemeClr>
                </a:solidFill>
                <a:latin typeface="Franklin Gothic Medium Cond" panose="020B0606030402020204" pitchFamily="34" charset="0"/>
              </a:rPr>
              <a:t>A </a:t>
            </a:r>
            <a:r>
              <a:rPr lang="en-US" sz="2000" err="1">
                <a:solidFill>
                  <a:schemeClr val="tx1">
                    <a:lumMod val="75000"/>
                    <a:lumOff val="25000"/>
                  </a:schemeClr>
                </a:solidFill>
                <a:latin typeface="Franklin Gothic Medium Cond" panose="020B0606030402020204" pitchFamily="34" charset="0"/>
              </a:rPr>
              <a:t>vulneribility</a:t>
            </a:r>
            <a:r>
              <a:rPr lang="en-US" sz="2000">
                <a:solidFill>
                  <a:schemeClr val="tx1">
                    <a:lumMod val="75000"/>
                    <a:lumOff val="25000"/>
                  </a:schemeClr>
                </a:solidFill>
                <a:latin typeface="Franklin Gothic Medium Cond" panose="020B0606030402020204" pitchFamily="34" charset="0"/>
              </a:rPr>
              <a:t> has been identified in “Big Name Software” that allows an attacker to record calls and videos from your computer without your </a:t>
            </a:r>
            <a:r>
              <a:rPr lang="en-US" sz="2000" err="1">
                <a:solidFill>
                  <a:schemeClr val="tx1">
                    <a:lumMod val="75000"/>
                    <a:lumOff val="25000"/>
                  </a:schemeClr>
                </a:solidFill>
                <a:latin typeface="Franklin Gothic Medium Cond" panose="020B0606030402020204" pitchFamily="34" charset="0"/>
              </a:rPr>
              <a:t>knowldge</a:t>
            </a:r>
            <a:r>
              <a:rPr lang="en-US" sz="2000">
                <a:solidFill>
                  <a:schemeClr val="tx1">
                    <a:lumMod val="75000"/>
                    <a:lumOff val="25000"/>
                  </a:schemeClr>
                </a:solidFill>
                <a:latin typeface="Franklin Gothic Medium Cond" panose="020B0606030402020204" pitchFamily="34" charset="0"/>
              </a:rPr>
              <a:t>. Please install the attacked update by the end of the day or your workstation will be locked.</a:t>
            </a:r>
          </a:p>
          <a:p>
            <a:pPr marL="0" indent="0">
              <a:buNone/>
            </a:pPr>
            <a:r>
              <a:rPr lang="en-US" sz="2000">
                <a:solidFill>
                  <a:schemeClr val="tx1">
                    <a:lumMod val="75000"/>
                    <a:lumOff val="25000"/>
                  </a:schemeClr>
                </a:solidFill>
                <a:latin typeface="Franklin Gothic Medium Cond" panose="020B0606030402020204" pitchFamily="34" charset="0"/>
              </a:rPr>
              <a:t>We have also created app for all employees to </a:t>
            </a:r>
            <a:r>
              <a:rPr lang="en-US" sz="2000" err="1">
                <a:solidFill>
                  <a:schemeClr val="tx1">
                    <a:lumMod val="75000"/>
                    <a:lumOff val="25000"/>
                  </a:schemeClr>
                </a:solidFill>
                <a:latin typeface="Franklin Gothic Medium Cond" panose="020B0606030402020204" pitchFamily="34" charset="0"/>
              </a:rPr>
              <a:t>determan</a:t>
            </a:r>
            <a:r>
              <a:rPr lang="en-US" sz="2000">
                <a:solidFill>
                  <a:schemeClr val="tx1">
                    <a:lumMod val="75000"/>
                    <a:lumOff val="25000"/>
                  </a:schemeClr>
                </a:solidFill>
                <a:latin typeface="Franklin Gothic Medium Cond" panose="020B0606030402020204" pitchFamily="34" charset="0"/>
              </a:rPr>
              <a:t> if they been affected by this vulnerability. Click </a:t>
            </a:r>
            <a:r>
              <a:rPr lang="en-US" sz="2000" u="sng">
                <a:solidFill>
                  <a:srgbClr val="0066B3"/>
                </a:solidFill>
                <a:latin typeface="Franklin Gothic Medium Cond" panose="020B0606030402020204" pitchFamily="34" charset="0"/>
              </a:rPr>
              <a:t>here</a:t>
            </a:r>
            <a:r>
              <a:rPr lang="en-US" sz="2000">
                <a:solidFill>
                  <a:schemeClr val="tx1">
                    <a:lumMod val="75000"/>
                    <a:lumOff val="25000"/>
                  </a:schemeClr>
                </a:solidFill>
                <a:latin typeface="Franklin Gothic Medium Cond" panose="020B0606030402020204" pitchFamily="34" charset="0"/>
              </a:rPr>
              <a:t> to run the app. </a:t>
            </a:r>
          </a:p>
          <a:p>
            <a:pPr marL="0" indent="0">
              <a:buNone/>
            </a:pPr>
            <a:r>
              <a:rPr lang="en-US" sz="2000">
                <a:solidFill>
                  <a:schemeClr val="tx1">
                    <a:lumMod val="75000"/>
                    <a:lumOff val="25000"/>
                  </a:schemeClr>
                </a:solidFill>
                <a:latin typeface="Franklin Gothic Medium Cond" panose="020B0606030402020204" pitchFamily="34" charset="0"/>
              </a:rPr>
              <a:t>Sincerely,</a:t>
            </a:r>
            <a:br>
              <a:rPr lang="en-US" sz="2000">
                <a:solidFill>
                  <a:schemeClr val="tx1">
                    <a:lumMod val="75000"/>
                    <a:lumOff val="25000"/>
                  </a:schemeClr>
                </a:solidFill>
                <a:latin typeface="Franklin Gothic Medium Cond" panose="020B0606030402020204" pitchFamily="34" charset="0"/>
              </a:rPr>
            </a:br>
            <a:r>
              <a:rPr lang="en-US" sz="2000" err="1">
                <a:solidFill>
                  <a:schemeClr val="tx1">
                    <a:lumMod val="75000"/>
                    <a:lumOff val="25000"/>
                  </a:schemeClr>
                </a:solidFill>
                <a:latin typeface="Franklin Gothic Medium Cond" panose="020B0606030402020204" pitchFamily="34" charset="0"/>
              </a:rPr>
              <a:t>BossMann</a:t>
            </a:r>
            <a:br>
              <a:rPr lang="en-US" sz="2000">
                <a:solidFill>
                  <a:schemeClr val="tx1">
                    <a:lumMod val="75000"/>
                    <a:lumOff val="25000"/>
                  </a:schemeClr>
                </a:solidFill>
                <a:latin typeface="Franklin Gothic Medium Cond" panose="020B0606030402020204" pitchFamily="34" charset="0"/>
              </a:rPr>
            </a:br>
            <a:r>
              <a:rPr lang="en-US" sz="2000">
                <a:solidFill>
                  <a:schemeClr val="tx1">
                    <a:lumMod val="75000"/>
                    <a:lumOff val="25000"/>
                  </a:schemeClr>
                </a:solidFill>
                <a:latin typeface="Franklin Gothic Medium Cond" panose="020B0606030402020204" pitchFamily="34" charset="0"/>
              </a:rPr>
              <a:t>Your Company IT Department</a:t>
            </a:r>
          </a:p>
        </p:txBody>
      </p:sp>
      <p:sp>
        <p:nvSpPr>
          <p:cNvPr id="30" name="Rectangle: Rounded Corners 29">
            <a:extLst>
              <a:ext uri="{FF2B5EF4-FFF2-40B4-BE49-F238E27FC236}">
                <a16:creationId xmlns:a16="http://schemas.microsoft.com/office/drawing/2014/main" id="{8CC5714D-509D-4F4D-A794-19E3939EFC25}"/>
              </a:ext>
            </a:extLst>
          </p:cNvPr>
          <p:cNvSpPr/>
          <p:nvPr/>
        </p:nvSpPr>
        <p:spPr>
          <a:xfrm>
            <a:off x="6951526" y="4238004"/>
            <a:ext cx="2421074" cy="338347"/>
          </a:xfrm>
          <a:prstGeom prst="roundRect">
            <a:avLst/>
          </a:prstGeom>
          <a:solidFill>
            <a:schemeClr val="bg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Arial Narrow" panose="020B0606020202030204" pitchFamily="34" charset="0"/>
                <a:hlinkClick r:id="rId10"/>
              </a:rPr>
              <a:t>www.fakewebsite.com/gotcha.exe</a:t>
            </a:r>
            <a:endParaRPr kumimoji="0" lang="en-US" sz="1100" b="1" i="0" u="none" strike="noStrike" kern="1200" cap="none" spc="0" normalizeH="0" baseline="0" noProof="0">
              <a:ln>
                <a:noFill/>
              </a:ln>
              <a:solidFill>
                <a:prstClr val="black">
                  <a:lumMod val="75000"/>
                  <a:lumOff val="25000"/>
                </a:prstClr>
              </a:solidFill>
              <a:effectLst/>
              <a:uLnTx/>
              <a:uFillTx/>
              <a:latin typeface="Arial Narrow" panose="020B0606020202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Arial Narrow" panose="020B0606020202030204" pitchFamily="34" charset="0"/>
              </a:rPr>
              <a:t>Click or tap to follow link.</a:t>
            </a:r>
          </a:p>
        </p:txBody>
      </p:sp>
      <p:pic>
        <p:nvPicPr>
          <p:cNvPr id="28" name="Graphic 27" descr="Icon of a hand pointing">
            <a:extLst>
              <a:ext uri="{FF2B5EF4-FFF2-40B4-BE49-F238E27FC236}">
                <a16:creationId xmlns:a16="http://schemas.microsoft.com/office/drawing/2014/main" id="{B88F3C6B-C244-43B2-96A2-90C019FFBD8F}"/>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553880" y="4160281"/>
            <a:ext cx="320826" cy="416071"/>
          </a:xfrm>
          <a:prstGeom prst="rect">
            <a:avLst/>
          </a:prstGeom>
        </p:spPr>
      </p:pic>
      <p:sp>
        <p:nvSpPr>
          <p:cNvPr id="12" name="Rectangle: Rounded Corners 11">
            <a:extLst>
              <a:ext uri="{FF2B5EF4-FFF2-40B4-BE49-F238E27FC236}">
                <a16:creationId xmlns:a16="http://schemas.microsoft.com/office/drawing/2014/main" id="{01131D29-0D54-4CE1-A5DE-0F8B66A5BCA2}"/>
              </a:ext>
              <a:ext uri="{C183D7F6-B498-43B3-948B-1728B52AA6E4}">
                <adec:decorative xmlns:adec="http://schemas.microsoft.com/office/drawing/2017/decorative" val="1"/>
              </a:ext>
            </a:extLst>
          </p:cNvPr>
          <p:cNvSpPr/>
          <p:nvPr/>
        </p:nvSpPr>
        <p:spPr>
          <a:xfrm>
            <a:off x="5008418" y="2424923"/>
            <a:ext cx="1874982" cy="330977"/>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a:extLst>
              <a:ext uri="{FF2B5EF4-FFF2-40B4-BE49-F238E27FC236}">
                <a16:creationId xmlns:a16="http://schemas.microsoft.com/office/drawing/2014/main" id="{84DD46C8-4FE5-4BF3-AD75-7B64BFE9F58C}"/>
              </a:ext>
              <a:ext uri="{C183D7F6-B498-43B3-948B-1728B52AA6E4}">
                <adec:decorative xmlns:adec="http://schemas.microsoft.com/office/drawing/2017/decorative" val="1"/>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925506" y="5100014"/>
            <a:ext cx="415714" cy="415714"/>
          </a:xfrm>
          <a:prstGeom prst="rect">
            <a:avLst/>
          </a:prstGeom>
        </p:spPr>
      </p:pic>
      <p:pic>
        <p:nvPicPr>
          <p:cNvPr id="24" name="Graphic 23">
            <a:extLst>
              <a:ext uri="{FF2B5EF4-FFF2-40B4-BE49-F238E27FC236}">
                <a16:creationId xmlns:a16="http://schemas.microsoft.com/office/drawing/2014/main" id="{C25AE9C3-C104-414F-8D19-66686B47DBD6}"/>
              </a:ext>
              <a:ext uri="{C183D7F6-B498-43B3-948B-1728B52AA6E4}">
                <adec:decorative xmlns:adec="http://schemas.microsoft.com/office/drawing/2017/decorative" val="1"/>
              </a:ext>
            </a:extLst>
          </p:cNvPr>
          <p:cNvPicPr>
            <a:picLocks noChangeAspect="1"/>
          </p:cNvPicPr>
          <p:nvPr/>
        </p:nvPicPr>
        <p:blipFill rotWithShape="1">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l="61411"/>
          <a:stretch/>
        </p:blipFill>
        <p:spPr>
          <a:xfrm flipH="1">
            <a:off x="6347203" y="5100014"/>
            <a:ext cx="160420" cy="415714"/>
          </a:xfrm>
          <a:prstGeom prst="rect">
            <a:avLst/>
          </a:prstGeom>
        </p:spPr>
      </p:pic>
      <p:pic>
        <p:nvPicPr>
          <p:cNvPr id="22" name="Graphic 21">
            <a:extLst>
              <a:ext uri="{FF2B5EF4-FFF2-40B4-BE49-F238E27FC236}">
                <a16:creationId xmlns:a16="http://schemas.microsoft.com/office/drawing/2014/main" id="{DBE46EF6-E537-43A7-9EE4-17ED691E651B}"/>
              </a:ext>
              <a:ext uri="{C183D7F6-B498-43B3-948B-1728B52AA6E4}">
                <adec:decorative xmlns:adec="http://schemas.microsoft.com/office/drawing/2017/decorative" val="1"/>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flipH="1">
            <a:off x="6386079" y="5100014"/>
            <a:ext cx="415714" cy="415714"/>
          </a:xfrm>
          <a:prstGeom prst="rect">
            <a:avLst/>
          </a:prstGeom>
        </p:spPr>
      </p:pic>
      <p:sp>
        <p:nvSpPr>
          <p:cNvPr id="27" name="Content Placeholder 6">
            <a:extLst>
              <a:ext uri="{FF2B5EF4-FFF2-40B4-BE49-F238E27FC236}">
                <a16:creationId xmlns:a16="http://schemas.microsoft.com/office/drawing/2014/main" id="{D7CE68A2-DE40-4497-97B4-C0DC11966B94}"/>
              </a:ext>
            </a:extLst>
          </p:cNvPr>
          <p:cNvSpPr txBox="1">
            <a:spLocks/>
          </p:cNvSpPr>
          <p:nvPr/>
        </p:nvSpPr>
        <p:spPr>
          <a:xfrm>
            <a:off x="5128584" y="5177647"/>
            <a:ext cx="779158" cy="33808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REPLY</a:t>
            </a:r>
          </a:p>
        </p:txBody>
      </p:sp>
      <p:pic>
        <p:nvPicPr>
          <p:cNvPr id="26" name="Graphic 25">
            <a:extLst>
              <a:ext uri="{FF2B5EF4-FFF2-40B4-BE49-F238E27FC236}">
                <a16:creationId xmlns:a16="http://schemas.microsoft.com/office/drawing/2014/main" id="{A06DA291-35EF-49F9-A244-29D0C91C60F3}"/>
              </a:ext>
              <a:ext uri="{C183D7F6-B498-43B3-948B-1728B52AA6E4}">
                <adec:decorative xmlns:adec="http://schemas.microsoft.com/office/drawing/2017/decorative" val="1"/>
              </a:ext>
            </a:extLst>
          </p:cNvPr>
          <p:cNvPicPr>
            <a:picLocks noChangeAspect="1"/>
          </p:cNvPicPr>
          <p:nvPr/>
        </p:nvPicPr>
        <p:blipFill rotWithShape="1">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rcRect l="43750" t="74664" b="-1"/>
          <a:stretch/>
        </p:blipFill>
        <p:spPr>
          <a:xfrm rot="16200000">
            <a:off x="-2653956" y="2623374"/>
            <a:ext cx="6858005" cy="1611248"/>
          </a:xfrm>
          <a:prstGeom prst="rect">
            <a:avLst/>
          </a:prstGeom>
        </p:spPr>
      </p:pic>
      <p:sp>
        <p:nvSpPr>
          <p:cNvPr id="8" name="object 6">
            <a:extLst>
              <a:ext uri="{FF2B5EF4-FFF2-40B4-BE49-F238E27FC236}">
                <a16:creationId xmlns:a16="http://schemas.microsoft.com/office/drawing/2014/main" id="{4D2205EE-8137-4E36-8D70-C3A182803295}"/>
              </a:ext>
            </a:extLst>
          </p:cNvPr>
          <p:cNvSpPr txBox="1">
            <a:spLocks/>
          </p:cNvSpPr>
          <p:nvPr/>
        </p:nvSpPr>
        <p:spPr>
          <a:xfrm>
            <a:off x="11596123" y="6463728"/>
            <a:ext cx="274320" cy="1778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25400" marR="0" lvl="0" indent="0" algn="l" defTabSz="914400" rtl="0" eaLnBrk="1" fontAlgn="auto" latinLnBrk="0" hangingPunct="1">
                <a:lnSpc>
                  <a:spcPts val="124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121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75D1700-8DE3-4646-A61F-90C44A8AFDE6}"/>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77596"/>
          <a:stretch/>
        </p:blipFill>
        <p:spPr>
          <a:xfrm>
            <a:off x="-52552" y="-18189"/>
            <a:ext cx="12297103" cy="1437042"/>
          </a:xfrm>
          <a:prstGeom prst="rect">
            <a:avLst/>
          </a:prstGeom>
        </p:spPr>
      </p:pic>
      <p:sp>
        <p:nvSpPr>
          <p:cNvPr id="2" name="Title 1">
            <a:extLst>
              <a:ext uri="{FF2B5EF4-FFF2-40B4-BE49-F238E27FC236}">
                <a16:creationId xmlns:a16="http://schemas.microsoft.com/office/drawing/2014/main" id="{902BABCF-D4FC-CB48-B43F-1380AE1ED60F}"/>
              </a:ext>
            </a:extLst>
          </p:cNvPr>
          <p:cNvSpPr>
            <a:spLocks noGrp="1"/>
          </p:cNvSpPr>
          <p:nvPr>
            <p:ph type="title"/>
          </p:nvPr>
        </p:nvSpPr>
        <p:spPr>
          <a:xfrm>
            <a:off x="4544056" y="653450"/>
            <a:ext cx="6266512" cy="1172480"/>
          </a:xfr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all" spc="80" normalizeH="0" noProof="0" dirty="0">
                <a:ln>
                  <a:noFill/>
                </a:ln>
                <a:solidFill>
                  <a:srgbClr val="1C305E"/>
                </a:solidFill>
                <a:effectLst/>
                <a:uLnTx/>
                <a:uFillTx/>
                <a:latin typeface="Franklin Gothic Demi Cond" panose="020B0706030402020204" pitchFamily="34" charset="0"/>
                <a:ea typeface="+mj-ea"/>
                <a:cs typeface="+mj-cs"/>
              </a:rPr>
              <a:t>swatting</a:t>
            </a:r>
          </a:p>
        </p:txBody>
      </p:sp>
      <p:sp>
        <p:nvSpPr>
          <p:cNvPr id="25" name="Content Placeholder 2">
            <a:extLst>
              <a:ext uri="{FF2B5EF4-FFF2-40B4-BE49-F238E27FC236}">
                <a16:creationId xmlns:a16="http://schemas.microsoft.com/office/drawing/2014/main" id="{71CB062B-08E9-4EEC-A84D-AB3B2C3A7671}"/>
              </a:ext>
            </a:extLst>
          </p:cNvPr>
          <p:cNvSpPr>
            <a:spLocks noGrp="1"/>
          </p:cNvSpPr>
          <p:nvPr>
            <p:ph idx="1"/>
          </p:nvPr>
        </p:nvSpPr>
        <p:spPr>
          <a:xfrm>
            <a:off x="5391758" y="1730479"/>
            <a:ext cx="6617409" cy="4468043"/>
          </a:xfrm>
        </p:spPr>
        <p:txBody>
          <a:bodyPr>
            <a:normAutofit lnSpcReduction="10000"/>
          </a:bodyPr>
          <a:lstStyle/>
          <a:p>
            <a:pPr marL="0" indent="0">
              <a:buNone/>
            </a:pPr>
            <a:r>
              <a:rPr lang="en-US" b="1">
                <a:solidFill>
                  <a:srgbClr val="0C1F3E"/>
                </a:solidFill>
                <a:latin typeface="Franklin Gothic Demi Cond" panose="020B0706030402020204" pitchFamily="34" charset="0"/>
                <a:cs typeface="Arial" panose="020B0604020202020204" pitchFamily="34" charset="0"/>
              </a:rPr>
              <a:t>What is it? </a:t>
            </a:r>
          </a:p>
          <a:p>
            <a:pPr marL="0" marR="0" lvl="0" indent="0" algn="l" defTabSz="914400" rtl="0" eaLnBrk="1" fontAlgn="auto" latinLnBrk="0" hangingPunct="1">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An attack centered around location sharing in which bad actors call the police claiming the victim has committed a crime…</a:t>
            </a:r>
          </a:p>
          <a:p>
            <a:pPr marL="460375" marR="0" lvl="0" indent="-228600" algn="l" defTabSz="914400" rtl="0" eaLnBrk="1" fontAlgn="auto" latinLnBrk="0" hangingPunct="1">
              <a:spcBef>
                <a:spcPts val="10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Bomb Threat</a:t>
            </a:r>
          </a:p>
          <a:p>
            <a:pPr marL="460375" marR="0" lvl="0" indent="-228600" algn="l" defTabSz="914400" rtl="0" eaLnBrk="1" fontAlgn="auto" latinLnBrk="0" hangingPunct="1">
              <a:spcBef>
                <a:spcPts val="10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Armed Intruder</a:t>
            </a:r>
          </a:p>
          <a:p>
            <a:pPr marL="460375" marR="0" lvl="0" indent="-228600" algn="l" defTabSz="914400" rtl="0" eaLnBrk="1" fontAlgn="auto" latinLnBrk="0" hangingPunct="1">
              <a:spcBef>
                <a:spcPts val="100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Violent Incident</a:t>
            </a:r>
          </a:p>
          <a:p>
            <a:pPr marL="0" indent="0">
              <a:buNone/>
            </a:pPr>
            <a:r>
              <a:rPr lang="en-US" b="1">
                <a:solidFill>
                  <a:srgbClr val="0C1F3E"/>
                </a:solidFill>
                <a:latin typeface="Franklin Gothic Demi Cond" panose="020B0706030402020204" pitchFamily="34" charset="0"/>
                <a:cs typeface="Arial" panose="020B0604020202020204" pitchFamily="34" charset="0"/>
              </a:rPr>
              <a:t>Why should you care?</a:t>
            </a:r>
          </a:p>
          <a:p>
            <a:pPr marL="457200" marR="0" lvl="1" indent="-225425" algn="l" defTabSz="914400" rtl="0" eaLnBrk="1" fontAlgn="auto" latinLnBrk="0" hangingPunct="1">
              <a:spcBef>
                <a:spcPts val="5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Physical and immediate consequences</a:t>
            </a:r>
          </a:p>
          <a:p>
            <a:pPr marL="457200" marR="0" lvl="1" indent="-225425" algn="l" defTabSz="914400" rtl="0" eaLnBrk="1" fontAlgn="auto" latinLnBrk="0" hangingPunct="1">
              <a:spcBef>
                <a:spcPts val="5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Sometimes was intended merely as a prank</a:t>
            </a:r>
          </a:p>
          <a:p>
            <a:pPr marL="457200" marR="0" lvl="1" indent="-225425" algn="l" defTabSz="914400" rtl="0" eaLnBrk="1" fontAlgn="auto" latinLnBrk="0" hangingPunct="1">
              <a:spcBef>
                <a:spcPts val="5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Arrest and serious injury can result</a:t>
            </a:r>
          </a:p>
          <a:p>
            <a:pPr marL="457200" marR="0" lvl="1" indent="-225425" algn="l" defTabSz="914400" rtl="0" eaLnBrk="1" fontAlgn="auto" latinLnBrk="0" hangingPunct="1">
              <a:spcBef>
                <a:spcPts val="5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Reduce risk by sharing your location only with trusted individuals, and share vacation photos only after you’ve returned safely home</a:t>
            </a:r>
          </a:p>
          <a:p>
            <a:pPr marL="231775" marR="0" lvl="1" indent="0" algn="l" defTabSz="914400" rtl="0" eaLnBrk="1" fontAlgn="auto" latinLnBrk="0" hangingPunct="1">
              <a:lnSpc>
                <a:spcPct val="90000"/>
              </a:lnSpc>
              <a:spcBef>
                <a:spcPts val="500"/>
              </a:spcBef>
              <a:spcAft>
                <a:spcPts val="0"/>
              </a:spcAft>
              <a:buClrTx/>
              <a:buSzTx/>
              <a:buNone/>
              <a:tabLst/>
              <a:defRPr/>
            </a:pPr>
            <a:endPar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endParaRPr>
          </a:p>
        </p:txBody>
      </p:sp>
      <p:pic>
        <p:nvPicPr>
          <p:cNvPr id="10" name="Graphic 9">
            <a:extLst>
              <a:ext uri="{FF2B5EF4-FFF2-40B4-BE49-F238E27FC236}">
                <a16:creationId xmlns:a16="http://schemas.microsoft.com/office/drawing/2014/main" id="{4C01674F-42D7-40B0-ABEB-18F22EA18554}"/>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24225" y="4094825"/>
            <a:ext cx="437530" cy="358531"/>
          </a:xfrm>
          <a:prstGeom prst="rect">
            <a:avLst/>
          </a:prstGeom>
        </p:spPr>
      </p:pic>
      <p:pic>
        <p:nvPicPr>
          <p:cNvPr id="7" name="Graphic 6">
            <a:extLst>
              <a:ext uri="{FF2B5EF4-FFF2-40B4-BE49-F238E27FC236}">
                <a16:creationId xmlns:a16="http://schemas.microsoft.com/office/drawing/2014/main" id="{ADB4F956-A644-49C6-A219-535E46BCB75E}"/>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18550" y="1737957"/>
            <a:ext cx="437530" cy="484649"/>
          </a:xfrm>
          <a:prstGeom prst="rect">
            <a:avLst/>
          </a:prstGeom>
        </p:spPr>
      </p:pic>
      <p:graphicFrame>
        <p:nvGraphicFramePr>
          <p:cNvPr id="3" name="Table 2">
            <a:extLst>
              <a:ext uri="{FF2B5EF4-FFF2-40B4-BE49-F238E27FC236}">
                <a16:creationId xmlns:a16="http://schemas.microsoft.com/office/drawing/2014/main" id="{E9DB9990-984D-4BFE-BC94-1FF192BDF0DA}"/>
              </a:ext>
            </a:extLst>
          </p:cNvPr>
          <p:cNvGraphicFramePr>
            <a:graphicFrameLocks noGrp="1"/>
          </p:cNvGraphicFramePr>
          <p:nvPr>
            <p:extLst>
              <p:ext uri="{D42A27DB-BD31-4B8C-83A1-F6EECF244321}">
                <p14:modId xmlns:p14="http://schemas.microsoft.com/office/powerpoint/2010/main" val="1465129005"/>
              </p:ext>
            </p:extLst>
          </p:nvPr>
        </p:nvGraphicFramePr>
        <p:xfrm>
          <a:off x="804599" y="3010653"/>
          <a:ext cx="2791218" cy="2640704"/>
        </p:xfrm>
        <a:graphic>
          <a:graphicData uri="http://schemas.openxmlformats.org/drawingml/2006/table">
            <a:tbl>
              <a:tblPr firstRow="1">
                <a:tableStyleId>{5C22544A-7EE6-4342-B048-85BDC9FD1C3A}</a:tableStyleId>
              </a:tblPr>
              <a:tblGrid>
                <a:gridCol w="2791218">
                  <a:extLst>
                    <a:ext uri="{9D8B030D-6E8A-4147-A177-3AD203B41FA5}">
                      <a16:colId xmlns:a16="http://schemas.microsoft.com/office/drawing/2014/main" val="20000"/>
                    </a:ext>
                  </a:extLst>
                </a:gridCol>
              </a:tblGrid>
              <a:tr h="400544">
                <a:tc>
                  <a:txBody>
                    <a:bodyPr/>
                    <a:lstStyle/>
                    <a:p>
                      <a:pPr>
                        <a:lnSpc>
                          <a:spcPts val="2200"/>
                        </a:lnSpc>
                        <a:spcAft>
                          <a:spcPts val="600"/>
                        </a:spcAft>
                      </a:pPr>
                      <a:r>
                        <a:rPr lang="en-US" sz="2000" b="0" i="0">
                          <a:solidFill>
                            <a:srgbClr val="005287"/>
                          </a:solidFill>
                          <a:latin typeface="Franklin Gothic Demi" panose="020B0603020102020204" pitchFamily="34" charset="0"/>
                        </a:rPr>
                        <a:t>Examples</a:t>
                      </a:r>
                      <a:endParaRPr lang="en-US" sz="2000" b="0" i="0">
                        <a:solidFill>
                          <a:srgbClr val="5CA9DD"/>
                        </a:solidFill>
                        <a:latin typeface="Franklin Gothic Demi" panose="020B0603020102020204" pitchFamily="34" charset="0"/>
                      </a:endParaRPr>
                    </a:p>
                  </a:txBody>
                  <a:tcPr marT="45600" marB="4560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828190">
                <a:tc>
                  <a:txBody>
                    <a:bodyPr/>
                    <a:lstStyle/>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schemeClr val="tx1">
                              <a:lumMod val="75000"/>
                              <a:lumOff val="25000"/>
                            </a:schemeClr>
                          </a:solidFill>
                          <a:effectLst/>
                          <a:uLnTx/>
                          <a:uFillTx/>
                          <a:latin typeface="Franklin Gothic Medium Cond" panose="020B0606030402020204" pitchFamily="34" charset="0"/>
                          <a:ea typeface="+mn-ea"/>
                          <a:cs typeface="+mn-cs"/>
                        </a:rPr>
                        <a:t>Your location is embedded as metadata in every picture you take with your phone. Turn location services off when you aren’t using them to make it more difficult for bad actors to view this information.</a:t>
                      </a:r>
                    </a:p>
                  </a:txBody>
                  <a:tcPr marT="0" marB="456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14" name="Graphic 13">
            <a:extLst>
              <a:ext uri="{FF2B5EF4-FFF2-40B4-BE49-F238E27FC236}">
                <a16:creationId xmlns:a16="http://schemas.microsoft.com/office/drawing/2014/main" id="{4E56C707-53E4-41E8-A42A-ACB4716ED24E}"/>
              </a:ext>
              <a:ext uri="{C183D7F6-B498-43B3-948B-1728B52AA6E4}">
                <adec:decorative xmlns:adec="http://schemas.microsoft.com/office/drawing/2017/decorative" val="1"/>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14416" t="55317" r="47929"/>
          <a:stretch/>
        </p:blipFill>
        <p:spPr>
          <a:xfrm>
            <a:off x="-52553" y="1"/>
            <a:ext cx="3561661" cy="2203940"/>
          </a:xfrm>
          <a:prstGeom prst="rect">
            <a:avLst/>
          </a:prstGeom>
          <a:effectLst>
            <a:outerShdw blurRad="50800" dist="38100" algn="l" rotWithShape="0">
              <a:prstClr val="black">
                <a:alpha val="40000"/>
              </a:prstClr>
            </a:outerShdw>
          </a:effectLst>
        </p:spPr>
      </p:pic>
      <p:pic>
        <p:nvPicPr>
          <p:cNvPr id="16" name="Graphic 15">
            <a:extLst>
              <a:ext uri="{FF2B5EF4-FFF2-40B4-BE49-F238E27FC236}">
                <a16:creationId xmlns:a16="http://schemas.microsoft.com/office/drawing/2014/main" id="{4B7CCBC5-BA9D-409E-B732-657EA3F85BF3}"/>
              </a:ext>
              <a:ext uri="{C183D7F6-B498-43B3-948B-1728B52AA6E4}">
                <adec:decorative xmlns:adec="http://schemas.microsoft.com/office/drawing/2017/decorative" val="1"/>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t="46182" r="22878"/>
          <a:stretch/>
        </p:blipFill>
        <p:spPr>
          <a:xfrm flipH="1">
            <a:off x="-52554" y="-18189"/>
            <a:ext cx="3179598" cy="2218792"/>
          </a:xfrm>
          <a:prstGeom prst="rect">
            <a:avLst/>
          </a:prstGeom>
          <a:effectLst>
            <a:outerShdw blurRad="50800" dist="63500" dir="2700000" algn="tl" rotWithShape="0">
              <a:prstClr val="black">
                <a:alpha val="40000"/>
              </a:prstClr>
            </a:outerShdw>
          </a:effectLst>
        </p:spPr>
      </p:pic>
      <p:pic>
        <p:nvPicPr>
          <p:cNvPr id="12" name="Graphic 11">
            <a:extLst>
              <a:ext uri="{FF2B5EF4-FFF2-40B4-BE49-F238E27FC236}">
                <a16:creationId xmlns:a16="http://schemas.microsoft.com/office/drawing/2014/main" id="{1FC116CF-313E-476D-AF47-176DEC441771}"/>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58294" y="418944"/>
            <a:ext cx="652830" cy="1044528"/>
          </a:xfrm>
          <a:prstGeom prst="rect">
            <a:avLst/>
          </a:prstGeom>
        </p:spPr>
      </p:pic>
      <p:sp>
        <p:nvSpPr>
          <p:cNvPr id="18" name="Rectangle 17">
            <a:extLst>
              <a:ext uri="{FF2B5EF4-FFF2-40B4-BE49-F238E27FC236}">
                <a16:creationId xmlns:a16="http://schemas.microsoft.com/office/drawing/2014/main" id="{68161F30-B500-455A-95A3-4F9C9317BDF4}"/>
              </a:ext>
              <a:ext uri="{C183D7F6-B498-43B3-948B-1728B52AA6E4}">
                <adec:decorative xmlns:adec="http://schemas.microsoft.com/office/drawing/2017/decorative" val="1"/>
              </a:ext>
            </a:extLst>
          </p:cNvPr>
          <p:cNvSpPr/>
          <p:nvPr/>
        </p:nvSpPr>
        <p:spPr>
          <a:xfrm>
            <a:off x="0" y="6699165"/>
            <a:ext cx="12192000" cy="177800"/>
          </a:xfrm>
          <a:prstGeom prst="rect">
            <a:avLst/>
          </a:prstGeom>
          <a:solidFill>
            <a:srgbClr val="5E97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6">
            <a:extLst>
              <a:ext uri="{FF2B5EF4-FFF2-40B4-BE49-F238E27FC236}">
                <a16:creationId xmlns:a16="http://schemas.microsoft.com/office/drawing/2014/main" id="{C822B11A-07C4-4E55-BD45-816B5A017C9B}"/>
              </a:ext>
            </a:extLst>
          </p:cNvPr>
          <p:cNvSpPr txBox="1">
            <a:spLocks/>
          </p:cNvSpPr>
          <p:nvPr/>
        </p:nvSpPr>
        <p:spPr>
          <a:xfrm>
            <a:off x="11596123" y="6463728"/>
            <a:ext cx="274320" cy="1778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25400" marR="0" lvl="0" indent="0" algn="l" defTabSz="914400" rtl="0" eaLnBrk="1" fontAlgn="auto" latinLnBrk="0" hangingPunct="1">
                <a:lnSpc>
                  <a:spcPts val="124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22541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75D1700-8DE3-4646-A61F-90C44A8AFDE6}"/>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77596"/>
          <a:stretch/>
        </p:blipFill>
        <p:spPr>
          <a:xfrm>
            <a:off x="-52552" y="-18189"/>
            <a:ext cx="12297103" cy="1437042"/>
          </a:xfrm>
          <a:prstGeom prst="rect">
            <a:avLst/>
          </a:prstGeom>
        </p:spPr>
      </p:pic>
      <p:pic>
        <p:nvPicPr>
          <p:cNvPr id="10" name="Graphic 9">
            <a:extLst>
              <a:ext uri="{FF2B5EF4-FFF2-40B4-BE49-F238E27FC236}">
                <a16:creationId xmlns:a16="http://schemas.microsoft.com/office/drawing/2014/main" id="{4C01674F-42D7-40B0-ABEB-18F22EA18554}"/>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24225" y="4196426"/>
            <a:ext cx="437530" cy="358531"/>
          </a:xfrm>
          <a:prstGeom prst="rect">
            <a:avLst/>
          </a:prstGeom>
        </p:spPr>
      </p:pic>
      <p:pic>
        <p:nvPicPr>
          <p:cNvPr id="7" name="Graphic 6">
            <a:extLst>
              <a:ext uri="{FF2B5EF4-FFF2-40B4-BE49-F238E27FC236}">
                <a16:creationId xmlns:a16="http://schemas.microsoft.com/office/drawing/2014/main" id="{ADB4F956-A644-49C6-A219-535E46BCB75E}"/>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18550" y="1737957"/>
            <a:ext cx="437530" cy="484649"/>
          </a:xfrm>
          <a:prstGeom prst="rect">
            <a:avLst/>
          </a:prstGeom>
        </p:spPr>
      </p:pic>
      <p:sp>
        <p:nvSpPr>
          <p:cNvPr id="2" name="Title 1">
            <a:extLst>
              <a:ext uri="{FF2B5EF4-FFF2-40B4-BE49-F238E27FC236}">
                <a16:creationId xmlns:a16="http://schemas.microsoft.com/office/drawing/2014/main" id="{902BABCF-D4FC-CB48-B43F-1380AE1ED60F}"/>
              </a:ext>
            </a:extLst>
          </p:cNvPr>
          <p:cNvSpPr>
            <a:spLocks noGrp="1"/>
          </p:cNvSpPr>
          <p:nvPr>
            <p:ph type="title"/>
          </p:nvPr>
        </p:nvSpPr>
        <p:spPr>
          <a:xfrm>
            <a:off x="4544056" y="653450"/>
            <a:ext cx="6266512" cy="1172480"/>
          </a:xfr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all" spc="0" normalizeH="0" noProof="0">
                <a:ln>
                  <a:noFill/>
                </a:ln>
                <a:solidFill>
                  <a:srgbClr val="1C305E"/>
                </a:solidFill>
                <a:effectLst/>
                <a:uLnTx/>
                <a:uFillTx/>
                <a:latin typeface="Franklin Gothic Demi Cond" panose="020B0706030402020204" pitchFamily="34" charset="0"/>
                <a:ea typeface="+mj-ea"/>
                <a:cs typeface="+mj-cs"/>
              </a:rPr>
              <a:t>Other avenues of attack</a:t>
            </a:r>
          </a:p>
        </p:txBody>
      </p:sp>
      <p:sp>
        <p:nvSpPr>
          <p:cNvPr id="25" name="Content Placeholder 2">
            <a:extLst>
              <a:ext uri="{FF2B5EF4-FFF2-40B4-BE49-F238E27FC236}">
                <a16:creationId xmlns:a16="http://schemas.microsoft.com/office/drawing/2014/main" id="{71CB062B-08E9-4EEC-A84D-AB3B2C3A7671}"/>
              </a:ext>
            </a:extLst>
          </p:cNvPr>
          <p:cNvSpPr>
            <a:spLocks noGrp="1"/>
          </p:cNvSpPr>
          <p:nvPr>
            <p:ph idx="1"/>
          </p:nvPr>
        </p:nvSpPr>
        <p:spPr>
          <a:xfrm>
            <a:off x="5391758" y="1730479"/>
            <a:ext cx="6617409" cy="4468043"/>
          </a:xfrm>
        </p:spPr>
        <p:txBody>
          <a:bodyPr>
            <a:normAutofit lnSpcReduction="10000"/>
          </a:bodyPr>
          <a:lstStyle/>
          <a:p>
            <a:pPr marL="0" indent="0">
              <a:buNone/>
            </a:pPr>
            <a:r>
              <a:rPr lang="en-US" b="1">
                <a:solidFill>
                  <a:srgbClr val="0C1F3E"/>
                </a:solidFill>
                <a:latin typeface="Franklin Gothic Demi Cond" panose="020B0706030402020204" pitchFamily="34" charset="0"/>
                <a:cs typeface="Arial" panose="020B0604020202020204" pitchFamily="34" charset="0"/>
              </a:rPr>
              <a:t>What is it? </a:t>
            </a:r>
          </a:p>
          <a:p>
            <a:pPr marL="460375" marR="0" lvl="0" indent="-228600" algn="l" defTabSz="914400" rtl="0" eaLnBrk="1" fontAlgn="auto" latinLnBrk="0" hangingPunct="1">
              <a:spcBef>
                <a:spcPts val="6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Internet of everything</a:t>
            </a:r>
          </a:p>
          <a:p>
            <a:pPr marL="460375" marR="0" lvl="0" indent="-228600" algn="l" defTabSz="914400" rtl="0" eaLnBrk="1" fontAlgn="auto" latinLnBrk="0" hangingPunct="1">
              <a:spcBef>
                <a:spcPts val="6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Any device connected to your network</a:t>
            </a:r>
          </a:p>
          <a:p>
            <a:pPr marL="460375" marR="0" lvl="0" indent="-228600" algn="l" defTabSz="914400" rtl="0" eaLnBrk="1" fontAlgn="auto" latinLnBrk="0" hangingPunct="1">
              <a:spcBef>
                <a:spcPts val="6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Information collection</a:t>
            </a:r>
          </a:p>
          <a:p>
            <a:pPr marL="460375" marR="0" lvl="0" indent="-228600" algn="l" defTabSz="914400" rtl="0" eaLnBrk="1" fontAlgn="auto" latinLnBrk="0" hangingPunct="1">
              <a:spcBef>
                <a:spcPts val="6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Remote access </a:t>
            </a:r>
          </a:p>
          <a:p>
            <a:pPr marL="460375" marR="0" lvl="0" indent="-228600" algn="l" defTabSz="914400" rtl="0" eaLnBrk="1" fontAlgn="auto" latinLnBrk="0" hangingPunct="1">
              <a:spcBef>
                <a:spcPts val="6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Bluetooth</a:t>
            </a:r>
          </a:p>
          <a:p>
            <a:pPr marL="460375" marR="0" lvl="0" indent="-228600" algn="l" defTabSz="914400" rtl="0" eaLnBrk="1" fontAlgn="auto" latinLnBrk="0" hangingPunct="1">
              <a:spcBef>
                <a:spcPts val="6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Open ports</a:t>
            </a:r>
          </a:p>
          <a:p>
            <a:pPr marL="0" indent="0">
              <a:buNone/>
            </a:pPr>
            <a:r>
              <a:rPr lang="en-US" b="1">
                <a:solidFill>
                  <a:srgbClr val="0C1F3E"/>
                </a:solidFill>
                <a:latin typeface="Franklin Gothic Demi Cond" panose="020B0706030402020204" pitchFamily="34" charset="0"/>
                <a:cs typeface="Arial" panose="020B0604020202020204" pitchFamily="34" charset="0"/>
              </a:rPr>
              <a:t>Why should you care?</a:t>
            </a:r>
          </a:p>
          <a:p>
            <a:pPr marL="457200" marR="0" lvl="1" indent="-225425" algn="l" defTabSz="914400" rtl="0" eaLnBrk="1" fontAlgn="auto" latinLnBrk="0" hangingPunct="1">
              <a:spcBef>
                <a:spcPts val="5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Your network can be used to attack someone else</a:t>
            </a:r>
          </a:p>
          <a:p>
            <a:pPr marL="457200" marR="0" lvl="1" indent="-225425" algn="l" defTabSz="914400" rtl="0" eaLnBrk="1" fontAlgn="auto" latinLnBrk="0" hangingPunct="1">
              <a:spcBef>
                <a:spcPts val="5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Any device that stores information or is connected </a:t>
            </a:r>
            <a:br>
              <a:rPr kumimoji="0" lang="en-US" sz="18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br>
            <a:r>
              <a:rPr kumimoji="0" lang="en-US" sz="18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to the internet can be a vulnerability</a:t>
            </a:r>
          </a:p>
          <a:p>
            <a:pPr marL="457200" marR="0" lvl="1" indent="-225425" algn="l" defTabSz="914400" rtl="0" eaLnBrk="1" fontAlgn="auto" latinLnBrk="0" hangingPunct="1">
              <a:spcBef>
                <a:spcPts val="5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Assume that you are vulnerable, and take measures </a:t>
            </a:r>
            <a:br>
              <a:rPr kumimoji="0" lang="en-US" sz="18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br>
            <a:r>
              <a:rPr kumimoji="0" lang="en-US" sz="18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to understand and mitigate risk  </a:t>
            </a:r>
          </a:p>
          <a:p>
            <a:pPr marL="457200" marR="0" lvl="1" indent="-225425" algn="l" defTabSz="914400" rtl="0" eaLnBrk="1" fontAlgn="auto" latinLnBrk="0" hangingPunct="1">
              <a:spcBef>
                <a:spcPts val="5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Don‘t be the “low-hanging fruit” </a:t>
            </a:r>
          </a:p>
          <a:p>
            <a:pPr marL="231775" marR="0" lvl="1" indent="0" algn="l" defTabSz="914400" rtl="0" eaLnBrk="1" fontAlgn="auto" latinLnBrk="0" hangingPunct="1">
              <a:lnSpc>
                <a:spcPct val="90000"/>
              </a:lnSpc>
              <a:spcBef>
                <a:spcPts val="500"/>
              </a:spcBef>
              <a:spcAft>
                <a:spcPts val="0"/>
              </a:spcAft>
              <a:buClrTx/>
              <a:buSzTx/>
              <a:buNone/>
              <a:tabLst/>
              <a:defRPr/>
            </a:pPr>
            <a:endPar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endParaRPr>
          </a:p>
        </p:txBody>
      </p:sp>
      <p:graphicFrame>
        <p:nvGraphicFramePr>
          <p:cNvPr id="3" name="Table 2">
            <a:extLst>
              <a:ext uri="{FF2B5EF4-FFF2-40B4-BE49-F238E27FC236}">
                <a16:creationId xmlns:a16="http://schemas.microsoft.com/office/drawing/2014/main" id="{E9DB9990-984D-4BFE-BC94-1FF192BDF0DA}"/>
              </a:ext>
            </a:extLst>
          </p:cNvPr>
          <p:cNvGraphicFramePr>
            <a:graphicFrameLocks noGrp="1"/>
          </p:cNvGraphicFramePr>
          <p:nvPr>
            <p:extLst>
              <p:ext uri="{D42A27DB-BD31-4B8C-83A1-F6EECF244321}">
                <p14:modId xmlns:p14="http://schemas.microsoft.com/office/powerpoint/2010/main" val="912803730"/>
              </p:ext>
            </p:extLst>
          </p:nvPr>
        </p:nvGraphicFramePr>
        <p:xfrm>
          <a:off x="804599" y="3010653"/>
          <a:ext cx="2721026" cy="2884544"/>
        </p:xfrm>
        <a:graphic>
          <a:graphicData uri="http://schemas.openxmlformats.org/drawingml/2006/table">
            <a:tbl>
              <a:tblPr firstRow="1">
                <a:tableStyleId>{5C22544A-7EE6-4342-B048-85BDC9FD1C3A}</a:tableStyleId>
              </a:tblPr>
              <a:tblGrid>
                <a:gridCol w="2721026">
                  <a:extLst>
                    <a:ext uri="{9D8B030D-6E8A-4147-A177-3AD203B41FA5}">
                      <a16:colId xmlns:a16="http://schemas.microsoft.com/office/drawing/2014/main" val="20000"/>
                    </a:ext>
                  </a:extLst>
                </a:gridCol>
              </a:tblGrid>
              <a:tr h="400544">
                <a:tc>
                  <a:txBody>
                    <a:bodyPr/>
                    <a:lstStyle/>
                    <a:p>
                      <a:pPr>
                        <a:lnSpc>
                          <a:spcPts val="2200"/>
                        </a:lnSpc>
                        <a:spcAft>
                          <a:spcPts val="600"/>
                        </a:spcAft>
                      </a:pPr>
                      <a:r>
                        <a:rPr lang="en-US" sz="2000" b="0" i="0">
                          <a:solidFill>
                            <a:srgbClr val="005287"/>
                          </a:solidFill>
                          <a:latin typeface="Franklin Gothic Demi" panose="020B0603020102020204" pitchFamily="34" charset="0"/>
                        </a:rPr>
                        <a:t>Examples</a:t>
                      </a:r>
                      <a:endParaRPr lang="en-US" sz="2000" b="0" i="0">
                        <a:solidFill>
                          <a:srgbClr val="5CA9DD"/>
                        </a:solidFill>
                        <a:latin typeface="Franklin Gothic Demi" panose="020B0603020102020204" pitchFamily="34" charset="0"/>
                      </a:endParaRPr>
                    </a:p>
                  </a:txBody>
                  <a:tcPr marT="45600" marB="4560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828190">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Franklin Gothic Medium Cond" panose="020B0606030402020204" pitchFamily="34" charset="0"/>
                          <a:ea typeface="+mn-ea"/>
                          <a:cs typeface="+mn-cs"/>
                        </a:rPr>
                        <a:t>Smart devices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Franklin Gothic Medium Cond" panose="020B0606030402020204" pitchFamily="34" charset="0"/>
                          <a:ea typeface="+mn-ea"/>
                          <a:cs typeface="+mn-cs"/>
                        </a:rPr>
                        <a:t>Mobile phone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Franklin Gothic Medium Cond" panose="020B0606030402020204" pitchFamily="34" charset="0"/>
                          <a:ea typeface="+mn-ea"/>
                          <a:cs typeface="+mn-cs"/>
                        </a:rPr>
                        <a:t>Thermostat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Franklin Gothic Medium Cond" panose="020B0606030402020204" pitchFamily="34" charset="0"/>
                          <a:ea typeface="+mn-ea"/>
                          <a:cs typeface="+mn-cs"/>
                        </a:rPr>
                        <a:t>Vehicles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Franklin Gothic Medium Cond" panose="020B0606030402020204" pitchFamily="34" charset="0"/>
                          <a:ea typeface="+mn-ea"/>
                          <a:cs typeface="+mn-cs"/>
                        </a:rPr>
                        <a:t>Gaming consoles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Franklin Gothic Medium Cond" panose="020B0606030402020204" pitchFamily="34" charset="0"/>
                          <a:ea typeface="+mn-ea"/>
                          <a:cs typeface="+mn-cs"/>
                        </a:rPr>
                        <a:t>Printers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Franklin Gothic Medium Cond" panose="020B0606030402020204" pitchFamily="34" charset="0"/>
                          <a:ea typeface="+mn-ea"/>
                          <a:cs typeface="+mn-cs"/>
                        </a:rPr>
                        <a:t>Medical equipment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Franklin Gothic Medium Cond" panose="020B0606030402020204" pitchFamily="34" charset="0"/>
                          <a:ea typeface="+mn-ea"/>
                          <a:cs typeface="+mn-cs"/>
                        </a:rPr>
                        <a:t>Industrial systems</a:t>
                      </a:r>
                    </a:p>
                  </a:txBody>
                  <a:tcPr marT="0" marB="456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15" name="Graphic 14">
            <a:extLst>
              <a:ext uri="{FF2B5EF4-FFF2-40B4-BE49-F238E27FC236}">
                <a16:creationId xmlns:a16="http://schemas.microsoft.com/office/drawing/2014/main" id="{9F1C87F0-C0F4-4C57-BABA-ECEB03F1D79F}"/>
              </a:ext>
              <a:ext uri="{C183D7F6-B498-43B3-948B-1728B52AA6E4}">
                <adec:decorative xmlns:adec="http://schemas.microsoft.com/office/drawing/2017/decorative" val="1"/>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14416" t="55317" r="47929"/>
          <a:stretch/>
        </p:blipFill>
        <p:spPr>
          <a:xfrm>
            <a:off x="-52553" y="1"/>
            <a:ext cx="3561661" cy="2203940"/>
          </a:xfrm>
          <a:prstGeom prst="rect">
            <a:avLst/>
          </a:prstGeom>
          <a:effectLst>
            <a:outerShdw blurRad="50800" dist="38100" algn="l" rotWithShape="0">
              <a:prstClr val="black">
                <a:alpha val="40000"/>
              </a:prstClr>
            </a:outerShdw>
          </a:effectLst>
        </p:spPr>
      </p:pic>
      <p:pic>
        <p:nvPicPr>
          <p:cNvPr id="16" name="Graphic 15">
            <a:extLst>
              <a:ext uri="{FF2B5EF4-FFF2-40B4-BE49-F238E27FC236}">
                <a16:creationId xmlns:a16="http://schemas.microsoft.com/office/drawing/2014/main" id="{5A31CFCC-A67D-4B75-A0E8-545CDE901EA5}"/>
              </a:ext>
              <a:ext uri="{C183D7F6-B498-43B3-948B-1728B52AA6E4}">
                <adec:decorative xmlns:adec="http://schemas.microsoft.com/office/drawing/2017/decorative" val="1"/>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t="46182" r="22878"/>
          <a:stretch/>
        </p:blipFill>
        <p:spPr>
          <a:xfrm flipH="1">
            <a:off x="-52554" y="-18189"/>
            <a:ext cx="3179598" cy="2218792"/>
          </a:xfrm>
          <a:prstGeom prst="rect">
            <a:avLst/>
          </a:prstGeom>
          <a:effectLst>
            <a:outerShdw blurRad="50800" dist="63500" dir="2700000" algn="tl" rotWithShape="0">
              <a:prstClr val="black">
                <a:alpha val="40000"/>
              </a:prstClr>
            </a:outerShdw>
          </a:effectLst>
        </p:spPr>
      </p:pic>
      <p:pic>
        <p:nvPicPr>
          <p:cNvPr id="14" name="Graphic 13">
            <a:extLst>
              <a:ext uri="{FF2B5EF4-FFF2-40B4-BE49-F238E27FC236}">
                <a16:creationId xmlns:a16="http://schemas.microsoft.com/office/drawing/2014/main" id="{1D9AD47D-538E-4008-8A3A-B86905771CF8}"/>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8496" y="507611"/>
            <a:ext cx="1312139" cy="929432"/>
          </a:xfrm>
          <a:prstGeom prst="rect">
            <a:avLst/>
          </a:prstGeom>
        </p:spPr>
      </p:pic>
      <p:sp>
        <p:nvSpPr>
          <p:cNvPr id="18" name="Rectangle 17">
            <a:extLst>
              <a:ext uri="{FF2B5EF4-FFF2-40B4-BE49-F238E27FC236}">
                <a16:creationId xmlns:a16="http://schemas.microsoft.com/office/drawing/2014/main" id="{0FC31851-5C75-42F0-A7F8-7D847E238F56}"/>
              </a:ext>
              <a:ext uri="{C183D7F6-B498-43B3-948B-1728B52AA6E4}">
                <adec:decorative xmlns:adec="http://schemas.microsoft.com/office/drawing/2017/decorative" val="1"/>
              </a:ext>
            </a:extLst>
          </p:cNvPr>
          <p:cNvSpPr/>
          <p:nvPr/>
        </p:nvSpPr>
        <p:spPr>
          <a:xfrm>
            <a:off x="0" y="6699165"/>
            <a:ext cx="12192000" cy="177800"/>
          </a:xfrm>
          <a:prstGeom prst="rect">
            <a:avLst/>
          </a:prstGeom>
          <a:solidFill>
            <a:srgbClr val="3D98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6">
            <a:extLst>
              <a:ext uri="{FF2B5EF4-FFF2-40B4-BE49-F238E27FC236}">
                <a16:creationId xmlns:a16="http://schemas.microsoft.com/office/drawing/2014/main" id="{C822B11A-07C4-4E55-BD45-816B5A017C9B}"/>
              </a:ext>
            </a:extLst>
          </p:cNvPr>
          <p:cNvSpPr txBox="1">
            <a:spLocks/>
          </p:cNvSpPr>
          <p:nvPr/>
        </p:nvSpPr>
        <p:spPr>
          <a:xfrm>
            <a:off x="11596123" y="6463728"/>
            <a:ext cx="274320" cy="1778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25400" marR="0" lvl="0" indent="0" algn="l" defTabSz="914400" rtl="0" eaLnBrk="1" fontAlgn="auto" latinLnBrk="0" hangingPunct="1">
                <a:lnSpc>
                  <a:spcPts val="124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343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C72D912-8677-48E6-8BB9-510C5D6B92BA}"/>
              </a:ext>
              <a:ext uri="{C183D7F6-B498-43B3-948B-1728B52AA6E4}">
                <adec:decorative xmlns:adec="http://schemas.microsoft.com/office/drawing/2017/decorative" val="1"/>
              </a:ext>
            </a:extLst>
          </p:cNvPr>
          <p:cNvSpPr/>
          <p:nvPr/>
        </p:nvSpPr>
        <p:spPr>
          <a:xfrm>
            <a:off x="-13138" y="-14068"/>
            <a:ext cx="12219206" cy="2519820"/>
          </a:xfrm>
          <a:prstGeom prst="rect">
            <a:avLst/>
          </a:prstGeom>
          <a:solidFill>
            <a:srgbClr val="1C305E"/>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7C43DF-0E10-4D20-AFE9-64E794913379}"/>
              </a:ext>
            </a:extLst>
          </p:cNvPr>
          <p:cNvSpPr>
            <a:spLocks noGrp="1"/>
          </p:cNvSpPr>
          <p:nvPr>
            <p:ph type="title"/>
          </p:nvPr>
        </p:nvSpPr>
        <p:spPr>
          <a:xfrm>
            <a:off x="822052" y="283871"/>
            <a:ext cx="5719571" cy="2016570"/>
          </a:xfrm>
        </p:spPr>
        <p:txBody>
          <a:bodyPr/>
          <a:lstStyle/>
          <a:p>
            <a:r>
              <a:rPr lang="en-US" dirty="0">
                <a:solidFill>
                  <a:schemeClr val="bg1"/>
                </a:solidFill>
              </a:rPr>
              <a:t>How Can You Better Protect Yourself Online? </a:t>
            </a:r>
          </a:p>
        </p:txBody>
      </p:sp>
      <p:sp>
        <p:nvSpPr>
          <p:cNvPr id="4" name="Rectangle 3">
            <a:extLst>
              <a:ext uri="{FF2B5EF4-FFF2-40B4-BE49-F238E27FC236}">
                <a16:creationId xmlns:a16="http://schemas.microsoft.com/office/drawing/2014/main" id="{2E6834BA-F699-4076-909A-DE5D833357BC}"/>
              </a:ext>
              <a:ext uri="{C183D7F6-B498-43B3-948B-1728B52AA6E4}">
                <adec:decorative xmlns:adec="http://schemas.microsoft.com/office/drawing/2017/decorative" val="1"/>
              </a:ext>
            </a:extLst>
          </p:cNvPr>
          <p:cNvSpPr/>
          <p:nvPr/>
        </p:nvSpPr>
        <p:spPr>
          <a:xfrm>
            <a:off x="-13138" y="2505752"/>
            <a:ext cx="12205138" cy="4352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a:extLst>
              <a:ext uri="{FF2B5EF4-FFF2-40B4-BE49-F238E27FC236}">
                <a16:creationId xmlns:a16="http://schemas.microsoft.com/office/drawing/2014/main" id="{98F58C07-1119-4C45-BD05-273F429D3A8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89470" y="4642423"/>
            <a:ext cx="635823" cy="582092"/>
          </a:xfrm>
          <a:prstGeom prst="rect">
            <a:avLst/>
          </a:prstGeom>
        </p:spPr>
      </p:pic>
      <p:pic>
        <p:nvPicPr>
          <p:cNvPr id="23" name="Graphic 22">
            <a:extLst>
              <a:ext uri="{FF2B5EF4-FFF2-40B4-BE49-F238E27FC236}">
                <a16:creationId xmlns:a16="http://schemas.microsoft.com/office/drawing/2014/main" id="{47F0067C-44F5-4FFA-93BC-820E7E58F7A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89470" y="2917647"/>
            <a:ext cx="635823" cy="565176"/>
          </a:xfrm>
          <a:prstGeom prst="rect">
            <a:avLst/>
          </a:prstGeom>
        </p:spPr>
      </p:pic>
      <p:sp>
        <p:nvSpPr>
          <p:cNvPr id="3" name="Content Placeholder 2">
            <a:extLst>
              <a:ext uri="{FF2B5EF4-FFF2-40B4-BE49-F238E27FC236}">
                <a16:creationId xmlns:a16="http://schemas.microsoft.com/office/drawing/2014/main" id="{4D9867B4-B5A4-4FE2-95AB-BD3C1E021600}"/>
              </a:ext>
            </a:extLst>
          </p:cNvPr>
          <p:cNvSpPr>
            <a:spLocks noGrp="1"/>
          </p:cNvSpPr>
          <p:nvPr>
            <p:ph idx="1"/>
          </p:nvPr>
        </p:nvSpPr>
        <p:spPr>
          <a:xfrm>
            <a:off x="1480809" y="3047864"/>
            <a:ext cx="4521722" cy="3282093"/>
          </a:xfrm>
        </p:spPr>
        <p:txBody>
          <a:bodyPr>
            <a:normAutofit lnSpcReduction="10000"/>
          </a:bodyPr>
          <a:lstStyle/>
          <a:p>
            <a:pPr marL="0" lvl="0" indent="0">
              <a:buNone/>
            </a:pPr>
            <a:r>
              <a:rPr lang="en-US" sz="2000" b="1">
                <a:solidFill>
                  <a:srgbClr val="1C305E"/>
                </a:solidFill>
              </a:rPr>
              <a:t>Secure your networks</a:t>
            </a:r>
            <a:r>
              <a:rPr lang="en-US" sz="2000">
                <a:solidFill>
                  <a:srgbClr val="1C305E"/>
                </a:solidFill>
              </a:rPr>
              <a:t>. </a:t>
            </a:r>
          </a:p>
          <a:p>
            <a:pPr marL="0" lvl="0" indent="0">
              <a:lnSpc>
                <a:spcPct val="100000"/>
              </a:lnSpc>
              <a:buNone/>
            </a:pPr>
            <a:r>
              <a:rPr lang="en-US" sz="2000">
                <a:solidFill>
                  <a:schemeClr val="tx1">
                    <a:lumMod val="75000"/>
                    <a:lumOff val="25000"/>
                  </a:schemeClr>
                </a:solidFill>
              </a:rPr>
              <a:t>Wireless routers are a way for cybercriminals to access online devices. </a:t>
            </a:r>
          </a:p>
          <a:p>
            <a:pPr marL="0" lvl="0" indent="0">
              <a:lnSpc>
                <a:spcPct val="100000"/>
              </a:lnSpc>
              <a:buNone/>
            </a:pPr>
            <a:endParaRPr lang="en-US" sz="2000">
              <a:solidFill>
                <a:schemeClr val="bg1"/>
              </a:solidFill>
            </a:endParaRPr>
          </a:p>
          <a:p>
            <a:pPr marL="0" lvl="0" indent="0">
              <a:lnSpc>
                <a:spcPct val="100000"/>
              </a:lnSpc>
              <a:buNone/>
            </a:pPr>
            <a:endParaRPr lang="en-US" sz="2000">
              <a:solidFill>
                <a:schemeClr val="bg1"/>
              </a:solidFill>
            </a:endParaRPr>
          </a:p>
          <a:p>
            <a:pPr marL="0" lvl="0" indent="0">
              <a:spcBef>
                <a:spcPts val="600"/>
              </a:spcBef>
              <a:buNone/>
            </a:pPr>
            <a:r>
              <a:rPr lang="en-US" sz="2000" b="1">
                <a:solidFill>
                  <a:srgbClr val="1C305E"/>
                </a:solidFill>
              </a:rPr>
              <a:t>If You Connect It, Protect It</a:t>
            </a:r>
            <a:r>
              <a:rPr lang="en-US" sz="2000">
                <a:solidFill>
                  <a:srgbClr val="1C305E"/>
                </a:solidFill>
              </a:rPr>
              <a:t>. </a:t>
            </a:r>
          </a:p>
          <a:p>
            <a:pPr marL="0" lvl="0" indent="0">
              <a:lnSpc>
                <a:spcPct val="100000"/>
              </a:lnSpc>
              <a:buNone/>
            </a:pPr>
            <a:r>
              <a:rPr lang="en-US" sz="2000">
                <a:solidFill>
                  <a:schemeClr val="tx1">
                    <a:lumMod val="75000"/>
                    <a:lumOff val="25000"/>
                  </a:schemeClr>
                </a:solidFill>
              </a:rPr>
              <a:t>One proven defense against intrusion  is updating to the latest virus  protection software. </a:t>
            </a:r>
          </a:p>
        </p:txBody>
      </p:sp>
      <p:sp>
        <p:nvSpPr>
          <p:cNvPr id="16" name="Content Placeholder 2">
            <a:extLst>
              <a:ext uri="{FF2B5EF4-FFF2-40B4-BE49-F238E27FC236}">
                <a16:creationId xmlns:a16="http://schemas.microsoft.com/office/drawing/2014/main" id="{BE869B10-C0EE-412B-9F13-6B6C90400E5D}"/>
              </a:ext>
            </a:extLst>
          </p:cNvPr>
          <p:cNvSpPr txBox="1">
            <a:spLocks/>
          </p:cNvSpPr>
          <p:nvPr/>
        </p:nvSpPr>
        <p:spPr>
          <a:xfrm>
            <a:off x="6836404" y="3047864"/>
            <a:ext cx="4521723" cy="32820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1C305E"/>
                </a:solidFill>
                <a:effectLst/>
                <a:uLnTx/>
                <a:uFillTx/>
                <a:latin typeface="Franklin Gothic Medium" panose="020B0603020102020204" pitchFamily="34" charset="0"/>
                <a:ea typeface="+mn-ea"/>
                <a:cs typeface="+mn-cs"/>
              </a:rPr>
              <a:t>Stay up to date.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chemeClr val="tx1">
                    <a:lumMod val="75000"/>
                    <a:lumOff val="25000"/>
                  </a:schemeClr>
                </a:solidFill>
                <a:effectLst/>
                <a:uLnTx/>
                <a:uFillTx/>
                <a:latin typeface="Franklin Gothic Medium" panose="020B0603020102020204" pitchFamily="34" charset="0"/>
                <a:ea typeface="+mn-ea"/>
                <a:cs typeface="+mn-cs"/>
              </a:rPr>
              <a:t>Keep software updated to the latest versions and set security software to run regular scans.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5CA9DD"/>
              </a:solidFill>
              <a:effectLst/>
              <a:uLnTx/>
              <a:uFillTx/>
              <a:latin typeface="Franklin Gothic Medium" panose="020B06030201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1C305E"/>
                </a:solidFill>
                <a:effectLst/>
                <a:uLnTx/>
                <a:uFillTx/>
                <a:latin typeface="Franklin Gothic Medium" panose="020B0603020102020204" pitchFamily="34" charset="0"/>
                <a:ea typeface="+mn-ea"/>
                <a:cs typeface="+mn-cs"/>
              </a:rPr>
              <a:t>Double your login protection.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chemeClr val="tx1">
                    <a:lumMod val="75000"/>
                    <a:lumOff val="25000"/>
                  </a:schemeClr>
                </a:solidFill>
                <a:effectLst/>
                <a:uLnTx/>
                <a:uFillTx/>
                <a:latin typeface="Franklin Gothic Medium" panose="020B0603020102020204" pitchFamily="34" charset="0"/>
                <a:ea typeface="+mn-ea"/>
                <a:cs typeface="+mn-cs"/>
              </a:rPr>
              <a:t>Enable multi-factor authentication (MFA) to ensure that the only person who has access to your account is you. </a:t>
            </a:r>
          </a:p>
        </p:txBody>
      </p:sp>
      <p:pic>
        <p:nvPicPr>
          <p:cNvPr id="21" name="Graphic 20">
            <a:extLst>
              <a:ext uri="{FF2B5EF4-FFF2-40B4-BE49-F238E27FC236}">
                <a16:creationId xmlns:a16="http://schemas.microsoft.com/office/drawing/2014/main" id="{37EA7094-AABD-4A77-BF5A-68F84A06FD02}"/>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7408" y="4642423"/>
            <a:ext cx="623400" cy="588767"/>
          </a:xfrm>
          <a:prstGeom prst="rect">
            <a:avLst/>
          </a:prstGeom>
        </p:spPr>
      </p:pic>
      <p:pic>
        <p:nvPicPr>
          <p:cNvPr id="17" name="Graphic 16">
            <a:extLst>
              <a:ext uri="{FF2B5EF4-FFF2-40B4-BE49-F238E27FC236}">
                <a16:creationId xmlns:a16="http://schemas.microsoft.com/office/drawing/2014/main" id="{EBB468F7-B699-4677-9547-3114C7CCCD75}"/>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7408" y="2928690"/>
            <a:ext cx="623400" cy="554133"/>
          </a:xfrm>
          <a:prstGeom prst="rect">
            <a:avLst/>
          </a:prstGeom>
        </p:spPr>
      </p:pic>
      <p:pic>
        <p:nvPicPr>
          <p:cNvPr id="20" name="Graphic 19">
            <a:extLst>
              <a:ext uri="{FF2B5EF4-FFF2-40B4-BE49-F238E27FC236}">
                <a16:creationId xmlns:a16="http://schemas.microsoft.com/office/drawing/2014/main" id="{A6CE1C1C-CE14-4BA3-8BA3-7D22CF90DEA4}"/>
              </a:ext>
              <a:ext uri="{C183D7F6-B498-43B3-948B-1728B52AA6E4}">
                <adec:decorative xmlns:adec="http://schemas.microsoft.com/office/drawing/2017/decorative" val="1"/>
              </a:ext>
            </a:extLst>
          </p:cNvPr>
          <p:cNvPicPr>
            <a:picLocks noChangeAspect="1"/>
          </p:cNvPicPr>
          <p:nvPr/>
        </p:nvPicPr>
        <p:blipFill rotWithShape="1">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l="-1" t="57077" r="46584" b="-1"/>
          <a:stretch/>
        </p:blipFill>
        <p:spPr>
          <a:xfrm>
            <a:off x="8398076" y="0"/>
            <a:ext cx="3807992" cy="2975516"/>
          </a:xfrm>
          <a:prstGeom prst="rect">
            <a:avLst/>
          </a:prstGeom>
          <a:effectLst>
            <a:outerShdw blurRad="50800" dist="63500" dir="8100000" algn="tr" rotWithShape="0">
              <a:prstClr val="black">
                <a:alpha val="40000"/>
              </a:prstClr>
            </a:outerShdw>
          </a:effectLst>
        </p:spPr>
      </p:pic>
      <p:pic>
        <p:nvPicPr>
          <p:cNvPr id="24" name="Graphic 23">
            <a:extLst>
              <a:ext uri="{FF2B5EF4-FFF2-40B4-BE49-F238E27FC236}">
                <a16:creationId xmlns:a16="http://schemas.microsoft.com/office/drawing/2014/main" id="{12032BCD-00BD-4D2D-BE3A-290C1A5BDB37}"/>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10335500" y="216472"/>
            <a:ext cx="1865863" cy="1865863"/>
          </a:xfrm>
          <a:prstGeom prst="rect">
            <a:avLst/>
          </a:prstGeom>
        </p:spPr>
      </p:pic>
      <p:pic>
        <p:nvPicPr>
          <p:cNvPr id="19" name="Graphic 18">
            <a:extLst>
              <a:ext uri="{FF2B5EF4-FFF2-40B4-BE49-F238E27FC236}">
                <a16:creationId xmlns:a16="http://schemas.microsoft.com/office/drawing/2014/main" id="{7CBA323B-AAAD-49EF-A64F-FA3A2484554E}"/>
              </a:ext>
              <a:ext uri="{C183D7F6-B498-43B3-948B-1728B52AA6E4}">
                <adec:decorative xmlns:adec="http://schemas.microsoft.com/office/drawing/2017/decorative" val="1"/>
              </a:ext>
            </a:extLst>
          </p:cNvPr>
          <p:cNvPicPr>
            <a:picLocks noChangeAspect="1"/>
          </p:cNvPicPr>
          <p:nvPr/>
        </p:nvPicPr>
        <p:blipFill rotWithShape="1">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rcRect t="86413"/>
          <a:stretch/>
        </p:blipFill>
        <p:spPr>
          <a:xfrm rot="10800000">
            <a:off x="2" y="5993964"/>
            <a:ext cx="12191998" cy="864036"/>
          </a:xfrm>
          <a:prstGeom prst="rect">
            <a:avLst/>
          </a:prstGeom>
        </p:spPr>
      </p:pic>
      <p:sp>
        <p:nvSpPr>
          <p:cNvPr id="35" name="object 6">
            <a:extLst>
              <a:ext uri="{FF2B5EF4-FFF2-40B4-BE49-F238E27FC236}">
                <a16:creationId xmlns:a16="http://schemas.microsoft.com/office/drawing/2014/main" id="{C7E5A8AF-161A-49B4-9AD3-D1B9D335B42F}"/>
              </a:ext>
            </a:extLst>
          </p:cNvPr>
          <p:cNvSpPr txBox="1">
            <a:spLocks/>
          </p:cNvSpPr>
          <p:nvPr/>
        </p:nvSpPr>
        <p:spPr>
          <a:xfrm>
            <a:off x="11748523" y="6616128"/>
            <a:ext cx="274320" cy="1778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25400" marR="0" lvl="0" indent="0" algn="l" defTabSz="914400" rtl="0" eaLnBrk="1" fontAlgn="auto" latinLnBrk="0" hangingPunct="1">
                <a:lnSpc>
                  <a:spcPts val="1240"/>
                </a:lnSpc>
                <a:spcBef>
                  <a:spcPts val="0"/>
                </a:spcBef>
                <a:spcAft>
                  <a:spcPts val="0"/>
                </a:spcAft>
                <a:buClrTx/>
                <a:buSzTx/>
                <a:buFontTx/>
                <a:buNone/>
                <a:tabLst/>
                <a:defRPr/>
              </a:pPr>
              <a:t>15</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519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8FA7781F-9708-456F-8333-F68A51985EEF}"/>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77596"/>
          <a:stretch/>
        </p:blipFill>
        <p:spPr>
          <a:xfrm>
            <a:off x="-52552" y="-18189"/>
            <a:ext cx="12297103" cy="1437042"/>
          </a:xfrm>
          <a:prstGeom prst="rect">
            <a:avLst/>
          </a:prstGeom>
        </p:spPr>
      </p:pic>
      <p:pic>
        <p:nvPicPr>
          <p:cNvPr id="14" name="Graphic 13">
            <a:extLst>
              <a:ext uri="{FF2B5EF4-FFF2-40B4-BE49-F238E27FC236}">
                <a16:creationId xmlns:a16="http://schemas.microsoft.com/office/drawing/2014/main" id="{F3F3E207-1910-4962-B79B-4A90D4B4A1B7}"/>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50194" t="15255" r="-1" b="14814"/>
          <a:stretch/>
        </p:blipFill>
        <p:spPr>
          <a:xfrm>
            <a:off x="-33523" y="-33980"/>
            <a:ext cx="4905914" cy="6888059"/>
          </a:xfrm>
          <a:prstGeom prst="rect">
            <a:avLst/>
          </a:prstGeom>
          <a:effectLst>
            <a:outerShdw blurRad="63500" dist="127000" dir="2700000" algn="tl" rotWithShape="0">
              <a:prstClr val="black">
                <a:alpha val="60000"/>
              </a:prstClr>
            </a:outerShdw>
          </a:effectLst>
        </p:spPr>
      </p:pic>
      <p:sp>
        <p:nvSpPr>
          <p:cNvPr id="2" name="Title 1">
            <a:extLst>
              <a:ext uri="{FF2B5EF4-FFF2-40B4-BE49-F238E27FC236}">
                <a16:creationId xmlns:a16="http://schemas.microsoft.com/office/drawing/2014/main" id="{902269FA-CF51-4017-BAB7-5EED96C5AC53}"/>
              </a:ext>
            </a:extLst>
          </p:cNvPr>
          <p:cNvSpPr>
            <a:spLocks noGrp="1"/>
          </p:cNvSpPr>
          <p:nvPr>
            <p:ph type="title"/>
          </p:nvPr>
        </p:nvSpPr>
        <p:spPr>
          <a:xfrm>
            <a:off x="664271" y="1653862"/>
            <a:ext cx="3471041" cy="1325563"/>
          </a:xfrm>
        </p:spPr>
        <p:txBody>
          <a:bodyPr/>
          <a:lstStyle/>
          <a:p>
            <a:r>
              <a:rPr lang="en-US" dirty="0">
                <a:solidFill>
                  <a:schemeClr val="bg1"/>
                </a:solidFill>
              </a:rPr>
              <a:t>Password Tips</a:t>
            </a:r>
          </a:p>
        </p:txBody>
      </p:sp>
      <p:sp>
        <p:nvSpPr>
          <p:cNvPr id="3" name="Content Placeholder 2">
            <a:extLst>
              <a:ext uri="{FF2B5EF4-FFF2-40B4-BE49-F238E27FC236}">
                <a16:creationId xmlns:a16="http://schemas.microsoft.com/office/drawing/2014/main" id="{E002D476-25EC-42F7-8445-2FFA69B38DF6}"/>
              </a:ext>
            </a:extLst>
          </p:cNvPr>
          <p:cNvSpPr>
            <a:spLocks noGrp="1"/>
          </p:cNvSpPr>
          <p:nvPr>
            <p:ph idx="1"/>
          </p:nvPr>
        </p:nvSpPr>
        <p:spPr>
          <a:xfrm>
            <a:off x="6127426" y="1539588"/>
            <a:ext cx="5923500" cy="4530705"/>
          </a:xfrm>
        </p:spPr>
        <p:txBody>
          <a:bodyPr/>
          <a:lstStyle/>
          <a:p>
            <a:pPr marL="457200" lvl="1" indent="0">
              <a:buNone/>
            </a:pPr>
            <a:r>
              <a:rPr lang="en-US"/>
              <a:t>Use different passwords on different systems and accounts</a:t>
            </a:r>
          </a:p>
          <a:p>
            <a:pPr marL="457200" lvl="1" indent="0">
              <a:buNone/>
            </a:pPr>
            <a:endParaRPr lang="en-US"/>
          </a:p>
          <a:p>
            <a:pPr marL="457200" lvl="1" indent="0">
              <a:buNone/>
            </a:pPr>
            <a:r>
              <a:rPr lang="en-US"/>
              <a:t>Use the longest password allowed</a:t>
            </a:r>
          </a:p>
          <a:p>
            <a:pPr marL="457200" lvl="1" indent="0">
              <a:buNone/>
            </a:pPr>
            <a:endParaRPr lang="en-US"/>
          </a:p>
          <a:p>
            <a:pPr marL="457200" lvl="1" indent="0">
              <a:buNone/>
            </a:pPr>
            <a:r>
              <a:rPr lang="en-US"/>
              <a:t>Use a mix of uppercase and lowercase letter, numbers, and symbols</a:t>
            </a:r>
          </a:p>
          <a:p>
            <a:pPr marL="457200" lvl="1" indent="0">
              <a:buNone/>
            </a:pPr>
            <a:endParaRPr lang="en-US"/>
          </a:p>
          <a:p>
            <a:pPr marL="457200" lvl="1" indent="0">
              <a:buNone/>
            </a:pPr>
            <a:r>
              <a:rPr lang="en-US"/>
              <a:t>Reset your password every few months</a:t>
            </a:r>
          </a:p>
          <a:p>
            <a:pPr marL="457200" lvl="1" indent="0">
              <a:buNone/>
            </a:pPr>
            <a:endParaRPr lang="en-US"/>
          </a:p>
          <a:p>
            <a:pPr marL="457200" lvl="1" indent="0">
              <a:buNone/>
            </a:pPr>
            <a:r>
              <a:rPr lang="en-US"/>
              <a:t>Use a password manager</a:t>
            </a:r>
          </a:p>
          <a:p>
            <a:pPr lvl="1"/>
            <a:endParaRPr lang="en-US"/>
          </a:p>
          <a:p>
            <a:pPr lvl="1"/>
            <a:endParaRPr lang="en-US"/>
          </a:p>
        </p:txBody>
      </p:sp>
      <p:sp>
        <p:nvSpPr>
          <p:cNvPr id="15" name="Rectangle: Rounded Corners 14">
            <a:extLst>
              <a:ext uri="{FF2B5EF4-FFF2-40B4-BE49-F238E27FC236}">
                <a16:creationId xmlns:a16="http://schemas.microsoft.com/office/drawing/2014/main" id="{F3FAED00-EBD9-44B2-952D-E155E3FC141A}"/>
              </a:ext>
              <a:ext uri="{C183D7F6-B498-43B3-948B-1728B52AA6E4}">
                <adec:decorative xmlns:adec="http://schemas.microsoft.com/office/drawing/2017/decorative" val="1"/>
              </a:ext>
            </a:extLst>
          </p:cNvPr>
          <p:cNvSpPr/>
          <p:nvPr/>
        </p:nvSpPr>
        <p:spPr>
          <a:xfrm>
            <a:off x="5328454" y="5396821"/>
            <a:ext cx="1094815" cy="336332"/>
          </a:xfrm>
          <a:prstGeom prst="roundRect">
            <a:avLst/>
          </a:prstGeom>
          <a:solidFill>
            <a:srgbClr val="005287"/>
          </a:solidFill>
          <a:ln w="19050">
            <a:solidFill>
              <a:srgbClr val="5CA9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a:t>
            </a:r>
          </a:p>
        </p:txBody>
      </p:sp>
      <p:sp>
        <p:nvSpPr>
          <p:cNvPr id="22" name="Rectangle: Rounded Corners 21">
            <a:extLst>
              <a:ext uri="{FF2B5EF4-FFF2-40B4-BE49-F238E27FC236}">
                <a16:creationId xmlns:a16="http://schemas.microsoft.com/office/drawing/2014/main" id="{F5AA219B-52F4-406D-AF0A-933B11C9DA47}"/>
              </a:ext>
              <a:ext uri="{C183D7F6-B498-43B3-948B-1728B52AA6E4}">
                <adec:decorative xmlns:adec="http://schemas.microsoft.com/office/drawing/2017/decorative" val="1"/>
              </a:ext>
            </a:extLst>
          </p:cNvPr>
          <p:cNvSpPr/>
          <p:nvPr/>
        </p:nvSpPr>
        <p:spPr>
          <a:xfrm>
            <a:off x="5328455" y="4583560"/>
            <a:ext cx="1094815" cy="336332"/>
          </a:xfrm>
          <a:prstGeom prst="roundRect">
            <a:avLst/>
          </a:prstGeom>
          <a:solidFill>
            <a:srgbClr val="005287"/>
          </a:solidFill>
          <a:ln w="19050">
            <a:solidFill>
              <a:srgbClr val="5CA9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a:t>
            </a:r>
          </a:p>
        </p:txBody>
      </p:sp>
      <p:sp>
        <p:nvSpPr>
          <p:cNvPr id="20" name="Rectangle: Rounded Corners 19">
            <a:extLst>
              <a:ext uri="{FF2B5EF4-FFF2-40B4-BE49-F238E27FC236}">
                <a16:creationId xmlns:a16="http://schemas.microsoft.com/office/drawing/2014/main" id="{83BFAA68-BDEA-4437-A15A-17B499EAAAAB}"/>
              </a:ext>
              <a:ext uri="{C183D7F6-B498-43B3-948B-1728B52AA6E4}">
                <adec:decorative xmlns:adec="http://schemas.microsoft.com/office/drawing/2017/decorative" val="1"/>
              </a:ext>
            </a:extLst>
          </p:cNvPr>
          <p:cNvSpPr/>
          <p:nvPr/>
        </p:nvSpPr>
        <p:spPr>
          <a:xfrm>
            <a:off x="5328455" y="3602133"/>
            <a:ext cx="1094815" cy="336332"/>
          </a:xfrm>
          <a:prstGeom prst="roundRect">
            <a:avLst/>
          </a:prstGeom>
          <a:solidFill>
            <a:srgbClr val="005287"/>
          </a:solidFill>
          <a:ln w="19050">
            <a:solidFill>
              <a:srgbClr val="5CA9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a:t>
            </a:r>
          </a:p>
        </p:txBody>
      </p:sp>
      <p:sp>
        <p:nvSpPr>
          <p:cNvPr id="18" name="Rectangle: Rounded Corners 17">
            <a:extLst>
              <a:ext uri="{FF2B5EF4-FFF2-40B4-BE49-F238E27FC236}">
                <a16:creationId xmlns:a16="http://schemas.microsoft.com/office/drawing/2014/main" id="{B6BD3196-9493-4F1C-A673-338F58E0FAA2}"/>
              </a:ext>
              <a:ext uri="{C183D7F6-B498-43B3-948B-1728B52AA6E4}">
                <adec:decorative xmlns:adec="http://schemas.microsoft.com/office/drawing/2017/decorative" val="1"/>
              </a:ext>
            </a:extLst>
          </p:cNvPr>
          <p:cNvSpPr/>
          <p:nvPr/>
        </p:nvSpPr>
        <p:spPr>
          <a:xfrm>
            <a:off x="5328455" y="2658841"/>
            <a:ext cx="1094815" cy="336332"/>
          </a:xfrm>
          <a:prstGeom prst="roundRect">
            <a:avLst/>
          </a:prstGeom>
          <a:solidFill>
            <a:srgbClr val="005287"/>
          </a:solidFill>
          <a:ln w="19050">
            <a:solidFill>
              <a:srgbClr val="5CA9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a:t>
            </a:r>
          </a:p>
        </p:txBody>
      </p:sp>
      <p:sp>
        <p:nvSpPr>
          <p:cNvPr id="13" name="Rectangle: Rounded Corners 12">
            <a:extLst>
              <a:ext uri="{FF2B5EF4-FFF2-40B4-BE49-F238E27FC236}">
                <a16:creationId xmlns:a16="http://schemas.microsoft.com/office/drawing/2014/main" id="{29157511-0A75-42EF-9EFA-20106DD2360F}"/>
              </a:ext>
              <a:ext uri="{C183D7F6-B498-43B3-948B-1728B52AA6E4}">
                <adec:decorative xmlns:adec="http://schemas.microsoft.com/office/drawing/2017/decorative" val="1"/>
              </a:ext>
            </a:extLst>
          </p:cNvPr>
          <p:cNvSpPr/>
          <p:nvPr/>
        </p:nvSpPr>
        <p:spPr>
          <a:xfrm>
            <a:off x="5328455" y="1683643"/>
            <a:ext cx="1094815" cy="336332"/>
          </a:xfrm>
          <a:prstGeom prst="roundRect">
            <a:avLst/>
          </a:prstGeom>
          <a:solidFill>
            <a:srgbClr val="005287"/>
          </a:solidFill>
          <a:ln w="19050">
            <a:solidFill>
              <a:srgbClr val="5CA9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98DA95F0-B5BC-4225-96C0-7B4CEE73C899}"/>
              </a:ext>
              <a:ext uri="{C183D7F6-B498-43B3-948B-1728B52AA6E4}">
                <adec:decorative xmlns:adec="http://schemas.microsoft.com/office/drawing/2017/decorative" val="0"/>
              </a:ext>
            </a:extLst>
          </p:cNvPr>
          <p:cNvSpPr txBox="1"/>
          <p:nvPr/>
        </p:nvSpPr>
        <p:spPr>
          <a:xfrm>
            <a:off x="664270" y="2948295"/>
            <a:ext cx="3471041" cy="260071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3D99D7"/>
                </a:solidFill>
                <a:effectLst/>
                <a:uLnTx/>
                <a:uFillTx/>
                <a:latin typeface="Franklin Gothic Demi" panose="020B0703020102020204" pitchFamily="34" charset="0"/>
                <a:ea typeface="+mn-ea"/>
                <a:cs typeface="Arial" panose="020B0604020202020204" pitchFamily="34" charset="0"/>
              </a:rPr>
              <a:t>Did You Know?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Password or credential stuffing is a cyberattack that tries “stuffing” already comprised username and passwords from one site into another site in hopes that the user uses the same login information across platforms. </a:t>
            </a:r>
          </a:p>
        </p:txBody>
      </p:sp>
      <p:pic>
        <p:nvPicPr>
          <p:cNvPr id="4" name="Graphic 3">
            <a:extLst>
              <a:ext uri="{FF2B5EF4-FFF2-40B4-BE49-F238E27FC236}">
                <a16:creationId xmlns:a16="http://schemas.microsoft.com/office/drawing/2014/main" id="{E24F5041-D775-4B8D-B97D-4DCB179527D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17416" y="717828"/>
            <a:ext cx="1291295" cy="1094013"/>
          </a:xfrm>
          <a:prstGeom prst="rect">
            <a:avLst/>
          </a:prstGeom>
        </p:spPr>
      </p:pic>
      <p:sp>
        <p:nvSpPr>
          <p:cNvPr id="9" name="object 6">
            <a:extLst>
              <a:ext uri="{FF2B5EF4-FFF2-40B4-BE49-F238E27FC236}">
                <a16:creationId xmlns:a16="http://schemas.microsoft.com/office/drawing/2014/main" id="{C0B4ED7D-ECBE-4B2F-A37B-F86DF3F3CF2F}"/>
              </a:ext>
            </a:extLst>
          </p:cNvPr>
          <p:cNvSpPr txBox="1">
            <a:spLocks/>
          </p:cNvSpPr>
          <p:nvPr/>
        </p:nvSpPr>
        <p:spPr>
          <a:xfrm>
            <a:off x="11596123" y="6463728"/>
            <a:ext cx="274320" cy="1778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25400" marR="0" lvl="0" indent="0" algn="l" defTabSz="914400" rtl="0" eaLnBrk="1" fontAlgn="auto" latinLnBrk="0" hangingPunct="1">
                <a:lnSpc>
                  <a:spcPts val="124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10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C35A61-8262-4FDC-86AC-90EB238CDE84}"/>
              </a:ext>
              <a:ext uri="{C183D7F6-B498-43B3-948B-1728B52AA6E4}">
                <adec:decorative xmlns:adec="http://schemas.microsoft.com/office/drawing/2017/decorative" val="1"/>
              </a:ext>
            </a:extLst>
          </p:cNvPr>
          <p:cNvSpPr/>
          <p:nvPr/>
        </p:nvSpPr>
        <p:spPr>
          <a:xfrm>
            <a:off x="-13139" y="-6137"/>
            <a:ext cx="6360775" cy="6882066"/>
          </a:xfrm>
          <a:prstGeom prst="rect">
            <a:avLst/>
          </a:prstGeom>
          <a:solidFill>
            <a:srgbClr val="1C305E"/>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E824F8-90BE-437B-8806-1013B9F29B9C}"/>
              </a:ext>
            </a:extLst>
          </p:cNvPr>
          <p:cNvSpPr>
            <a:spLocks noGrp="1"/>
          </p:cNvSpPr>
          <p:nvPr>
            <p:ph type="title"/>
          </p:nvPr>
        </p:nvSpPr>
        <p:spPr>
          <a:xfrm>
            <a:off x="656224" y="1677879"/>
            <a:ext cx="3876448" cy="1929325"/>
          </a:xfrm>
        </p:spPr>
        <p:txBody>
          <a:bodyPr>
            <a:normAutofit/>
          </a:bodyPr>
          <a:lstStyle/>
          <a:p>
            <a:r>
              <a:rPr lang="en-US" dirty="0">
                <a:solidFill>
                  <a:schemeClr val="bg1"/>
                </a:solidFill>
              </a:rPr>
              <a:t>Cybersecurity Awareness Month Theme</a:t>
            </a:r>
          </a:p>
        </p:txBody>
      </p:sp>
      <p:sp>
        <p:nvSpPr>
          <p:cNvPr id="3" name="Content Placeholder 2">
            <a:extLst>
              <a:ext uri="{FF2B5EF4-FFF2-40B4-BE49-F238E27FC236}">
                <a16:creationId xmlns:a16="http://schemas.microsoft.com/office/drawing/2014/main" id="{39401365-F152-4D61-911F-CFAEDFC1EA3A}"/>
              </a:ext>
            </a:extLst>
          </p:cNvPr>
          <p:cNvSpPr>
            <a:spLocks noGrp="1"/>
          </p:cNvSpPr>
          <p:nvPr>
            <p:ph idx="1"/>
          </p:nvPr>
        </p:nvSpPr>
        <p:spPr>
          <a:xfrm>
            <a:off x="656223" y="3968100"/>
            <a:ext cx="3043907" cy="1587687"/>
          </a:xfrm>
        </p:spPr>
        <p:txBody>
          <a:bodyPr/>
          <a:lstStyle/>
          <a:p>
            <a:pPr marL="0" indent="0">
              <a:buNone/>
            </a:pPr>
            <a:r>
              <a:rPr lang="en-US" dirty="0">
                <a:solidFill>
                  <a:srgbClr val="5CA9DD"/>
                </a:solidFill>
                <a:latin typeface="Franklin Gothic Demi Cond" panose="020B0706030402020204" pitchFamily="34" charset="0"/>
              </a:rPr>
              <a:t>Theme: </a:t>
            </a:r>
          </a:p>
          <a:p>
            <a:pPr>
              <a:buFont typeface="Wingdings" panose="05000000000000000000" pitchFamily="2" charset="2"/>
              <a:buChar char="§"/>
            </a:pPr>
            <a:r>
              <a:rPr lang="en-US" dirty="0">
                <a:solidFill>
                  <a:schemeClr val="bg1"/>
                </a:solidFill>
                <a:latin typeface="Franklin Gothic Demi Cond" panose="020B0706030402020204" pitchFamily="34" charset="0"/>
              </a:rPr>
              <a:t>Do Your Part. #</a:t>
            </a:r>
            <a:r>
              <a:rPr lang="en-US" dirty="0" err="1">
                <a:solidFill>
                  <a:schemeClr val="bg1"/>
                </a:solidFill>
                <a:latin typeface="Franklin Gothic Demi Cond" panose="020B0706030402020204" pitchFamily="34" charset="0"/>
              </a:rPr>
              <a:t>BeCyberSmart</a:t>
            </a:r>
            <a:r>
              <a:rPr lang="en-US" dirty="0">
                <a:solidFill>
                  <a:schemeClr val="bg1"/>
                </a:solidFill>
                <a:latin typeface="Franklin Gothic Demi Cond" panose="020B0706030402020204" pitchFamily="34" charset="0"/>
              </a:rPr>
              <a:t>.</a:t>
            </a:r>
          </a:p>
        </p:txBody>
      </p:sp>
      <p:pic>
        <p:nvPicPr>
          <p:cNvPr id="8" name="Graphic 7">
            <a:extLst>
              <a:ext uri="{FF2B5EF4-FFF2-40B4-BE49-F238E27FC236}">
                <a16:creationId xmlns:a16="http://schemas.microsoft.com/office/drawing/2014/main" id="{09371FFE-7E83-4C73-AC53-360A64895609}"/>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75034" b="-1"/>
          <a:stretch/>
        </p:blipFill>
        <p:spPr>
          <a:xfrm>
            <a:off x="-13138" y="-24066"/>
            <a:ext cx="12191998" cy="1587687"/>
          </a:xfrm>
          <a:prstGeom prst="rect">
            <a:avLst/>
          </a:prstGeom>
        </p:spPr>
      </p:pic>
      <p:pic>
        <p:nvPicPr>
          <p:cNvPr id="10" name="Picture 9" descr="A group of women sitting on a couch sharing their cellphone screens.">
            <a:extLst>
              <a:ext uri="{FF2B5EF4-FFF2-40B4-BE49-F238E27FC236}">
                <a16:creationId xmlns:a16="http://schemas.microsoft.com/office/drawing/2014/main" id="{34504C57-274B-4D1B-BEB0-E87AEDB1E6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69492" y="1352787"/>
            <a:ext cx="7416037" cy="4152426"/>
          </a:xfrm>
          <a:prstGeom prst="roundRect">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object 6">
            <a:extLst>
              <a:ext uri="{FF2B5EF4-FFF2-40B4-BE49-F238E27FC236}">
                <a16:creationId xmlns:a16="http://schemas.microsoft.com/office/drawing/2014/main" id="{F1176C24-A1D6-4A1A-B8AE-F0E78683FBFB}"/>
              </a:ext>
            </a:extLst>
          </p:cNvPr>
          <p:cNvSpPr txBox="1">
            <a:spLocks/>
          </p:cNvSpPr>
          <p:nvPr/>
        </p:nvSpPr>
        <p:spPr>
          <a:xfrm>
            <a:off x="11596123" y="6463728"/>
            <a:ext cx="274320" cy="1778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lnSpc>
                <a:spcPts val="1240"/>
              </a:lnSpc>
            </a:pPr>
            <a:fld id="{81D60167-4931-47E6-BA6A-407CBD079E47}" type="slidenum">
              <a:rPr lang="en-US" smtClean="0"/>
              <a:pPr marL="25400">
                <a:lnSpc>
                  <a:spcPts val="1240"/>
                </a:lnSpc>
              </a:pPr>
              <a:t>17</a:t>
            </a:fld>
            <a:endParaRPr lang="en-US"/>
          </a:p>
        </p:txBody>
      </p:sp>
    </p:spTree>
    <p:extLst>
      <p:ext uri="{BB962C8B-B14F-4D97-AF65-F5344CB8AC3E}">
        <p14:creationId xmlns:p14="http://schemas.microsoft.com/office/powerpoint/2010/main" val="137207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FDF45EF3-2E39-45D9-A32D-CB6293D7538C}"/>
              </a:ext>
              <a:ext uri="{C183D7F6-B498-43B3-948B-1728B52AA6E4}">
                <adec:decorative xmlns:adec="http://schemas.microsoft.com/office/drawing/2017/decorative" val="1"/>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p:blipFill>
        <p:spPr>
          <a:xfrm>
            <a:off x="3474720" y="0"/>
            <a:ext cx="8717280" cy="6860220"/>
          </a:xfrm>
          <a:prstGeom prst="rect">
            <a:avLst/>
          </a:prstGeom>
        </p:spPr>
      </p:pic>
      <p:sp>
        <p:nvSpPr>
          <p:cNvPr id="4" name="Rectangle 3">
            <a:extLst>
              <a:ext uri="{FF2B5EF4-FFF2-40B4-BE49-F238E27FC236}">
                <a16:creationId xmlns:a16="http://schemas.microsoft.com/office/drawing/2014/main" id="{2CDE7609-89DC-4322-8F94-9276DAB8D87E}"/>
              </a:ext>
              <a:ext uri="{C183D7F6-B498-43B3-948B-1728B52AA6E4}">
                <adec:decorative xmlns:adec="http://schemas.microsoft.com/office/drawing/2017/decorative" val="1"/>
              </a:ext>
            </a:extLst>
          </p:cNvPr>
          <p:cNvSpPr/>
          <p:nvPr/>
        </p:nvSpPr>
        <p:spPr>
          <a:xfrm>
            <a:off x="3474720" y="4439"/>
            <a:ext cx="8717280" cy="6855781"/>
          </a:xfrm>
          <a:prstGeom prst="rect">
            <a:avLst/>
          </a:prstGeom>
          <a:solidFill>
            <a:srgbClr val="0078AE">
              <a:alpha val="16000"/>
            </a:srgbClr>
          </a:solidFill>
          <a:ln>
            <a:noFill/>
          </a:ln>
          <a:effectLst>
            <a:outerShdw blurRad="50800" dist="50800" dir="5400000" sx="1000" sy="1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ED1F14D5-D845-4CAB-B4D6-7CE56E97F090}"/>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38240" t="6538" b="22692"/>
          <a:stretch/>
        </p:blipFill>
        <p:spPr>
          <a:xfrm>
            <a:off x="-38882" y="-98473"/>
            <a:ext cx="6076541" cy="6972762"/>
          </a:xfrm>
          <a:prstGeom prst="rect">
            <a:avLst/>
          </a:prstGeom>
          <a:effectLst>
            <a:outerShdw blurRad="63500" dist="127000" dir="2700000" algn="tl" rotWithShape="0">
              <a:prstClr val="black">
                <a:alpha val="60000"/>
              </a:prstClr>
            </a:outerShdw>
          </a:effectLst>
        </p:spPr>
      </p:pic>
      <p:sp>
        <p:nvSpPr>
          <p:cNvPr id="2" name="Title 1">
            <a:extLst>
              <a:ext uri="{FF2B5EF4-FFF2-40B4-BE49-F238E27FC236}">
                <a16:creationId xmlns:a16="http://schemas.microsoft.com/office/drawing/2014/main" id="{B66F6FBA-61D4-406A-9F0B-730880A29EF0}"/>
              </a:ext>
            </a:extLst>
          </p:cNvPr>
          <p:cNvSpPr>
            <a:spLocks noGrp="1"/>
          </p:cNvSpPr>
          <p:nvPr>
            <p:ph type="title"/>
          </p:nvPr>
        </p:nvSpPr>
        <p:spPr>
          <a:xfrm>
            <a:off x="838200" y="1460939"/>
            <a:ext cx="4059621" cy="1763265"/>
          </a:xfrm>
        </p:spPr>
        <p:txBody>
          <a:bodyPr>
            <a:normAutofit fontScale="90000"/>
          </a:bodyPr>
          <a:lstStyle/>
          <a:p>
            <a:r>
              <a:rPr lang="en-US">
                <a:solidFill>
                  <a:schemeClr val="bg1"/>
                </a:solidFill>
              </a:rPr>
              <a:t>What Is Cybersecurity Awareness Month? </a:t>
            </a:r>
          </a:p>
        </p:txBody>
      </p:sp>
      <p:sp>
        <p:nvSpPr>
          <p:cNvPr id="3" name="Content Placeholder 2">
            <a:extLst>
              <a:ext uri="{FF2B5EF4-FFF2-40B4-BE49-F238E27FC236}">
                <a16:creationId xmlns:a16="http://schemas.microsoft.com/office/drawing/2014/main" id="{8DFA4BBA-5E4C-4E40-A77B-BCF40D73052B}"/>
              </a:ext>
            </a:extLst>
          </p:cNvPr>
          <p:cNvSpPr>
            <a:spLocks noGrp="1"/>
          </p:cNvSpPr>
          <p:nvPr>
            <p:ph idx="1"/>
          </p:nvPr>
        </p:nvSpPr>
        <p:spPr>
          <a:xfrm>
            <a:off x="838200" y="3276053"/>
            <a:ext cx="4322379" cy="2501663"/>
          </a:xfrm>
        </p:spPr>
        <p:txBody>
          <a:bodyPr/>
          <a:lstStyle/>
          <a:p>
            <a:pPr marL="0" indent="0">
              <a:buNone/>
            </a:pPr>
            <a:r>
              <a:rPr lang="en-US">
                <a:solidFill>
                  <a:schemeClr val="bg1"/>
                </a:solidFill>
              </a:rPr>
              <a:t>Cybersecurity Awareness Month raises awareness about the importance of cybersecurity across       our Nation.</a:t>
            </a:r>
          </a:p>
          <a:p>
            <a:endParaRPr lang="en-US">
              <a:solidFill>
                <a:schemeClr val="bg1"/>
              </a:solidFill>
            </a:endParaRPr>
          </a:p>
          <a:p>
            <a:endParaRPr lang="en-US">
              <a:solidFill>
                <a:schemeClr val="bg1"/>
              </a:solidFill>
            </a:endParaRPr>
          </a:p>
        </p:txBody>
      </p:sp>
    </p:spTree>
    <p:extLst>
      <p:ext uri="{BB962C8B-B14F-4D97-AF65-F5344CB8AC3E}">
        <p14:creationId xmlns:p14="http://schemas.microsoft.com/office/powerpoint/2010/main" val="1939288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54CE5F4-B12F-4EEF-89DC-56A298A50C70}"/>
              </a:ext>
              <a:ext uri="{C183D7F6-B498-43B3-948B-1728B52AA6E4}">
                <adec:decorative xmlns:adec="http://schemas.microsoft.com/office/drawing/2017/decorative" val="1"/>
              </a:ext>
            </a:extLst>
          </p:cNvPr>
          <p:cNvSpPr/>
          <p:nvPr/>
        </p:nvSpPr>
        <p:spPr>
          <a:xfrm>
            <a:off x="-13138" y="-1"/>
            <a:ext cx="12205138" cy="2547258"/>
          </a:xfrm>
          <a:prstGeom prst="rect">
            <a:avLst/>
          </a:prstGeom>
          <a:solidFill>
            <a:srgbClr val="1C305E"/>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36B4025E-23D3-4527-B17D-23144D17F7B1}"/>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57077" r="31717" b="-1"/>
          <a:stretch/>
        </p:blipFill>
        <p:spPr>
          <a:xfrm>
            <a:off x="7324188" y="-1"/>
            <a:ext cx="4867812" cy="2790464"/>
          </a:xfrm>
          <a:prstGeom prst="rect">
            <a:avLst/>
          </a:prstGeom>
          <a:effectLst>
            <a:outerShdw blurRad="50800" dist="63500" dir="8100000" algn="tr" rotWithShape="0">
              <a:prstClr val="black">
                <a:alpha val="40000"/>
              </a:prstClr>
            </a:outerShdw>
          </a:effectLst>
        </p:spPr>
      </p:pic>
      <p:sp>
        <p:nvSpPr>
          <p:cNvPr id="2" name="Title 1">
            <a:extLst>
              <a:ext uri="{FF2B5EF4-FFF2-40B4-BE49-F238E27FC236}">
                <a16:creationId xmlns:a16="http://schemas.microsoft.com/office/drawing/2014/main" id="{902BABCF-D4FC-CB48-B43F-1380AE1ED60F}"/>
              </a:ext>
            </a:extLst>
          </p:cNvPr>
          <p:cNvSpPr>
            <a:spLocks noGrp="1"/>
          </p:cNvSpPr>
          <p:nvPr>
            <p:ph type="title"/>
          </p:nvPr>
        </p:nvSpPr>
        <p:spPr>
          <a:xfrm>
            <a:off x="1072516" y="667471"/>
            <a:ext cx="6985959" cy="1325563"/>
          </a:xfrm>
        </p:spPr>
        <p:txBody>
          <a:bodyPr/>
          <a:lstStyle/>
          <a:p>
            <a:r>
              <a:rPr lang="en-US" dirty="0">
                <a:solidFill>
                  <a:schemeClr val="bg1"/>
                </a:solidFill>
              </a:rPr>
              <a:t>Cybersecurity “So What?”</a:t>
            </a:r>
          </a:p>
        </p:txBody>
      </p:sp>
      <p:pic>
        <p:nvPicPr>
          <p:cNvPr id="30" name="Graphic 29">
            <a:extLst>
              <a:ext uri="{FF2B5EF4-FFF2-40B4-BE49-F238E27FC236}">
                <a16:creationId xmlns:a16="http://schemas.microsoft.com/office/drawing/2014/main" id="{961EA749-0706-4B52-985E-59E02668FCEF}"/>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5950" y="1009360"/>
            <a:ext cx="660123" cy="641786"/>
          </a:xfrm>
          <a:prstGeom prst="rect">
            <a:avLst/>
          </a:prstGeom>
        </p:spPr>
      </p:pic>
      <p:graphicFrame>
        <p:nvGraphicFramePr>
          <p:cNvPr id="3" name="Table 2">
            <a:extLst>
              <a:ext uri="{FF2B5EF4-FFF2-40B4-BE49-F238E27FC236}">
                <a16:creationId xmlns:a16="http://schemas.microsoft.com/office/drawing/2014/main" id="{E9DB9990-984D-4BFE-BC94-1FF192BDF0DA}"/>
              </a:ext>
            </a:extLst>
          </p:cNvPr>
          <p:cNvGraphicFramePr>
            <a:graphicFrameLocks noGrp="1"/>
          </p:cNvGraphicFramePr>
          <p:nvPr>
            <p:extLst>
              <p:ext uri="{D42A27DB-BD31-4B8C-83A1-F6EECF244321}">
                <p14:modId xmlns:p14="http://schemas.microsoft.com/office/powerpoint/2010/main" val="1776443629"/>
              </p:ext>
            </p:extLst>
          </p:nvPr>
        </p:nvGraphicFramePr>
        <p:xfrm>
          <a:off x="8145178" y="381980"/>
          <a:ext cx="3546837" cy="1783295"/>
        </p:xfrm>
        <a:graphic>
          <a:graphicData uri="http://schemas.openxmlformats.org/drawingml/2006/table">
            <a:tbl>
              <a:tblPr firstRow="1">
                <a:tableStyleId>{5C22544A-7EE6-4342-B048-85BDC9FD1C3A}</a:tableStyleId>
              </a:tblPr>
              <a:tblGrid>
                <a:gridCol w="3546837">
                  <a:extLst>
                    <a:ext uri="{9D8B030D-6E8A-4147-A177-3AD203B41FA5}">
                      <a16:colId xmlns:a16="http://schemas.microsoft.com/office/drawing/2014/main" val="20000"/>
                    </a:ext>
                  </a:extLst>
                </a:gridCol>
              </a:tblGrid>
              <a:tr h="230085">
                <a:tc>
                  <a:txBody>
                    <a:bodyPr/>
                    <a:lstStyle/>
                    <a:p>
                      <a:pPr algn="r">
                        <a:lnSpc>
                          <a:spcPts val="2200"/>
                        </a:lnSpc>
                        <a:spcAft>
                          <a:spcPts val="600"/>
                        </a:spcAft>
                      </a:pPr>
                      <a:r>
                        <a:rPr lang="en-US" sz="2800" b="0" i="0" dirty="0">
                          <a:solidFill>
                            <a:srgbClr val="1C305E"/>
                          </a:solidFill>
                          <a:latin typeface="Franklin Gothic Demi" panose="020B0603020102020204" pitchFamily="34" charset="0"/>
                        </a:rPr>
                        <a:t>Did You Know?</a:t>
                      </a:r>
                    </a:p>
                  </a:txBody>
                  <a:tcPr marT="45600" marB="4560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400757">
                <a:tc>
                  <a:txBody>
                    <a:bodyPr/>
                    <a:lstStyle/>
                    <a:p>
                      <a:pPr marL="0" indent="0" algn="r">
                        <a:lnSpc>
                          <a:spcPct val="100000"/>
                        </a:lnSpc>
                        <a:spcAft>
                          <a:spcPts val="1200"/>
                        </a:spcAft>
                        <a:buFont typeface="Arial" panose="020B0604020202020204" pitchFamily="34" charset="0"/>
                        <a:buNone/>
                      </a:pPr>
                      <a:r>
                        <a:rPr lang="en-US" altLang="en-US" sz="2000" b="0" i="0" dirty="0">
                          <a:solidFill>
                            <a:schemeClr val="bg1"/>
                          </a:solidFill>
                          <a:latin typeface="Franklin Gothic Medium Cond" panose="020B0606030402020204" pitchFamily="34" charset="0"/>
                        </a:rPr>
                        <a:t>Antivirus software is available for mobile devices, which are an easy, common target for hackers and other bad actors.</a:t>
                      </a:r>
                    </a:p>
                  </a:txBody>
                  <a:tcPr marT="0" marB="456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6" name="Table 15">
            <a:extLst>
              <a:ext uri="{FF2B5EF4-FFF2-40B4-BE49-F238E27FC236}">
                <a16:creationId xmlns:a16="http://schemas.microsoft.com/office/drawing/2014/main" id="{15B9F19A-8361-4F64-BAAA-685F8D24F8C1}"/>
              </a:ext>
            </a:extLst>
          </p:cNvPr>
          <p:cNvGraphicFramePr>
            <a:graphicFrameLocks noGrp="1"/>
          </p:cNvGraphicFramePr>
          <p:nvPr>
            <p:extLst>
              <p:ext uri="{D42A27DB-BD31-4B8C-83A1-F6EECF244321}">
                <p14:modId xmlns:p14="http://schemas.microsoft.com/office/powerpoint/2010/main" val="4006347752"/>
              </p:ext>
            </p:extLst>
          </p:nvPr>
        </p:nvGraphicFramePr>
        <p:xfrm>
          <a:off x="1674955" y="3036642"/>
          <a:ext cx="9683172" cy="1450608"/>
        </p:xfrm>
        <a:graphic>
          <a:graphicData uri="http://schemas.openxmlformats.org/drawingml/2006/table">
            <a:tbl>
              <a:tblPr firstRow="1">
                <a:tableStyleId>{5C22544A-7EE6-4342-B048-85BDC9FD1C3A}</a:tableStyleId>
              </a:tblPr>
              <a:tblGrid>
                <a:gridCol w="3291183">
                  <a:extLst>
                    <a:ext uri="{9D8B030D-6E8A-4147-A177-3AD203B41FA5}">
                      <a16:colId xmlns:a16="http://schemas.microsoft.com/office/drawing/2014/main" val="20000"/>
                    </a:ext>
                  </a:extLst>
                </a:gridCol>
                <a:gridCol w="6391989">
                  <a:extLst>
                    <a:ext uri="{9D8B030D-6E8A-4147-A177-3AD203B41FA5}">
                      <a16:colId xmlns:a16="http://schemas.microsoft.com/office/drawing/2014/main" val="1441816791"/>
                    </a:ext>
                  </a:extLst>
                </a:gridCol>
              </a:tblGrid>
              <a:tr h="877043">
                <a:tc>
                  <a:txBody>
                    <a:bodyPr/>
                    <a:lstStyle/>
                    <a:p>
                      <a:pPr>
                        <a:lnSpc>
                          <a:spcPts val="2200"/>
                        </a:lnSpc>
                        <a:spcAft>
                          <a:spcPts val="600"/>
                        </a:spcAft>
                      </a:pPr>
                      <a:r>
                        <a:rPr lang="en-US" sz="2800" b="0" i="0">
                          <a:solidFill>
                            <a:srgbClr val="0C1F3E"/>
                          </a:solidFill>
                          <a:latin typeface="Franklin Gothic Demi Cond" panose="020B0706030402020204" pitchFamily="34" charset="0"/>
                        </a:rPr>
                        <a:t>Cybersecurity</a:t>
                      </a:r>
                    </a:p>
                    <a:p>
                      <a:pPr>
                        <a:lnSpc>
                          <a:spcPts val="2200"/>
                        </a:lnSpc>
                        <a:spcAft>
                          <a:spcPts val="600"/>
                        </a:spcAft>
                      </a:pPr>
                      <a:r>
                        <a:rPr lang="en-US" sz="2800" b="0" i="0">
                          <a:solidFill>
                            <a:srgbClr val="0C1F3E"/>
                          </a:solidFill>
                          <a:latin typeface="Franklin Gothic Demi Cond" panose="020B0706030402020204" pitchFamily="34" charset="0"/>
                        </a:rPr>
                        <a:t>Common Sense</a:t>
                      </a:r>
                    </a:p>
                    <a:p>
                      <a:pPr>
                        <a:lnSpc>
                          <a:spcPts val="2200"/>
                        </a:lnSpc>
                        <a:spcAft>
                          <a:spcPts val="600"/>
                        </a:spcAft>
                      </a:pPr>
                      <a:endParaRPr lang="en-US" sz="2400" b="0" i="0">
                        <a:solidFill>
                          <a:schemeClr val="tx1">
                            <a:lumMod val="75000"/>
                            <a:lumOff val="25000"/>
                          </a:schemeClr>
                        </a:solidFill>
                        <a:latin typeface="Franklin Gothic Demi" panose="020B0603020102020204" pitchFamily="34" charset="0"/>
                      </a:endParaRPr>
                    </a:p>
                  </a:txBody>
                  <a:tcPr marT="45600" marB="456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98463" lvl="1" indent="-285750">
                        <a:buFont typeface="Wingdings" panose="05000000000000000000" pitchFamily="2" charset="2"/>
                        <a:buChar char="§"/>
                      </a:pPr>
                      <a:r>
                        <a:rPr lang="en-US" sz="2400" dirty="0">
                          <a:solidFill>
                            <a:schemeClr val="tx1">
                              <a:lumMod val="75000"/>
                              <a:lumOff val="25000"/>
                            </a:schemeClr>
                          </a:solidFill>
                          <a:latin typeface="Franklin Gothic Medium" panose="020B0603020102020204" pitchFamily="34" charset="0"/>
                          <a:cs typeface="Arial" panose="020B0604020202020204" pitchFamily="34" charset="0"/>
                        </a:rPr>
                        <a:t>Being safe online isn’t so different from being safe in the physical world!</a:t>
                      </a:r>
                    </a:p>
                    <a:p>
                      <a:pPr marL="398463" lvl="1" indent="-285750">
                        <a:buFont typeface="Wingdings" panose="05000000000000000000" pitchFamily="2" charset="2"/>
                        <a:buChar char="§"/>
                      </a:pPr>
                      <a:r>
                        <a:rPr lang="en-US" sz="2400" dirty="0">
                          <a:solidFill>
                            <a:schemeClr val="tx1">
                              <a:lumMod val="75000"/>
                              <a:lumOff val="25000"/>
                            </a:schemeClr>
                          </a:solidFill>
                          <a:latin typeface="Franklin Gothic Medium" panose="020B0603020102020204" pitchFamily="34" charset="0"/>
                          <a:cs typeface="Arial" panose="020B0604020202020204" pitchFamily="34" charset="0"/>
                        </a:rPr>
                        <a:t>Keep Calm and Trust Your Gut!</a:t>
                      </a:r>
                    </a:p>
                    <a:p>
                      <a:pPr>
                        <a:lnSpc>
                          <a:spcPts val="2200"/>
                        </a:lnSpc>
                        <a:spcAft>
                          <a:spcPts val="600"/>
                        </a:spcAft>
                      </a:pPr>
                      <a:endParaRPr lang="en-US" sz="1800" b="0" i="0" dirty="0">
                        <a:solidFill>
                          <a:srgbClr val="5CA9DD"/>
                        </a:solidFill>
                        <a:latin typeface="Franklin Gothic Demi" panose="020B0603020102020204" pitchFamily="34" charset="0"/>
                      </a:endParaRPr>
                    </a:p>
                  </a:txBody>
                  <a:tcPr marT="45600" marB="456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23" name="Table 22">
            <a:extLst>
              <a:ext uri="{FF2B5EF4-FFF2-40B4-BE49-F238E27FC236}">
                <a16:creationId xmlns:a16="http://schemas.microsoft.com/office/drawing/2014/main" id="{AB8646DC-6D07-44E4-A0DB-ECAF1BBAAA56}"/>
              </a:ext>
            </a:extLst>
          </p:cNvPr>
          <p:cNvGraphicFramePr>
            <a:graphicFrameLocks noGrp="1"/>
          </p:cNvGraphicFramePr>
          <p:nvPr>
            <p:extLst>
              <p:ext uri="{D42A27DB-BD31-4B8C-83A1-F6EECF244321}">
                <p14:modId xmlns:p14="http://schemas.microsoft.com/office/powerpoint/2010/main" val="1883533657"/>
              </p:ext>
            </p:extLst>
          </p:nvPr>
        </p:nvGraphicFramePr>
        <p:xfrm>
          <a:off x="1674955" y="4750701"/>
          <a:ext cx="9683172" cy="1188480"/>
        </p:xfrm>
        <a:graphic>
          <a:graphicData uri="http://schemas.openxmlformats.org/drawingml/2006/table">
            <a:tbl>
              <a:tblPr firstRow="1">
                <a:tableStyleId>{5C22544A-7EE6-4342-B048-85BDC9FD1C3A}</a:tableStyleId>
              </a:tblPr>
              <a:tblGrid>
                <a:gridCol w="3306948">
                  <a:extLst>
                    <a:ext uri="{9D8B030D-6E8A-4147-A177-3AD203B41FA5}">
                      <a16:colId xmlns:a16="http://schemas.microsoft.com/office/drawing/2014/main" val="20000"/>
                    </a:ext>
                  </a:extLst>
                </a:gridCol>
                <a:gridCol w="6376224">
                  <a:extLst>
                    <a:ext uri="{9D8B030D-6E8A-4147-A177-3AD203B41FA5}">
                      <a16:colId xmlns:a16="http://schemas.microsoft.com/office/drawing/2014/main" val="1441816791"/>
                    </a:ext>
                  </a:extLst>
                </a:gridCol>
              </a:tblGrid>
              <a:tr h="877043">
                <a:tc>
                  <a:txBody>
                    <a:bodyPr/>
                    <a:lstStyle/>
                    <a:p>
                      <a:pPr>
                        <a:lnSpc>
                          <a:spcPts val="2200"/>
                        </a:lnSpc>
                        <a:spcAft>
                          <a:spcPts val="600"/>
                        </a:spcAft>
                      </a:pPr>
                      <a:r>
                        <a:rPr lang="en-US" sz="2800" b="0" i="0">
                          <a:solidFill>
                            <a:srgbClr val="0C1F3E"/>
                          </a:solidFill>
                          <a:latin typeface="Franklin Gothic Demi Cond" panose="020B0706030402020204" pitchFamily="34" charset="0"/>
                        </a:rPr>
                        <a:t>Commonly </a:t>
                      </a:r>
                    </a:p>
                    <a:p>
                      <a:pPr>
                        <a:lnSpc>
                          <a:spcPts val="2200"/>
                        </a:lnSpc>
                        <a:spcAft>
                          <a:spcPts val="600"/>
                        </a:spcAft>
                      </a:pPr>
                      <a:r>
                        <a:rPr lang="en-US" sz="2800" b="0" i="0">
                          <a:solidFill>
                            <a:srgbClr val="0C1F3E"/>
                          </a:solidFill>
                          <a:latin typeface="Franklin Gothic Demi Cond" panose="020B0706030402020204" pitchFamily="34" charset="0"/>
                        </a:rPr>
                        <a:t>Used Terms</a:t>
                      </a:r>
                    </a:p>
                  </a:txBody>
                  <a:tcPr marT="45600" marB="456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98463" lvl="1" indent="-285750">
                        <a:buFont typeface="Wingdings" panose="05000000000000000000" pitchFamily="2" charset="2"/>
                        <a:buChar char="§"/>
                      </a:pPr>
                      <a:r>
                        <a:rPr lang="sv-SE" sz="2400" dirty="0">
                          <a:solidFill>
                            <a:schemeClr val="tx1">
                              <a:lumMod val="75000"/>
                              <a:lumOff val="25000"/>
                            </a:schemeClr>
                          </a:solidFill>
                          <a:latin typeface="Franklin Gothic Medium" panose="020B0603020102020204" pitchFamily="34" charset="0"/>
                          <a:cs typeface="Arial" panose="020B0604020202020204" pitchFamily="34" charset="0"/>
                        </a:rPr>
                        <a:t>Bad Actor</a:t>
                      </a:r>
                    </a:p>
                    <a:p>
                      <a:pPr marL="398463" lvl="1" indent="-285750">
                        <a:buFont typeface="Wingdings" panose="05000000000000000000" pitchFamily="2" charset="2"/>
                        <a:buChar char="§"/>
                      </a:pPr>
                      <a:r>
                        <a:rPr lang="sv-SE" sz="2400" dirty="0">
                          <a:solidFill>
                            <a:schemeClr val="tx1">
                              <a:lumMod val="75000"/>
                              <a:lumOff val="25000"/>
                            </a:schemeClr>
                          </a:solidFill>
                          <a:latin typeface="Franklin Gothic Medium" panose="020B0603020102020204" pitchFamily="34" charset="0"/>
                          <a:cs typeface="Arial" panose="020B0604020202020204" pitchFamily="34" charset="0"/>
                        </a:rPr>
                        <a:t>Hacker</a:t>
                      </a:r>
                    </a:p>
                    <a:p>
                      <a:pPr marL="398463" lvl="1" indent="-285750">
                        <a:buFont typeface="Wingdings" panose="05000000000000000000" pitchFamily="2" charset="2"/>
                        <a:buChar char="§"/>
                      </a:pPr>
                      <a:r>
                        <a:rPr lang="sv-SE" sz="2400" dirty="0">
                          <a:solidFill>
                            <a:schemeClr val="tx1">
                              <a:lumMod val="75000"/>
                              <a:lumOff val="25000"/>
                            </a:schemeClr>
                          </a:solidFill>
                          <a:latin typeface="Franklin Gothic Medium" panose="020B0603020102020204" pitchFamily="34" charset="0"/>
                          <a:cs typeface="Arial" panose="020B0604020202020204" pitchFamily="34" charset="0"/>
                        </a:rPr>
                        <a:t>Cyber Attack</a:t>
                      </a:r>
                    </a:p>
                  </a:txBody>
                  <a:tcPr marT="45600" marB="456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8" name="Rectangle 17">
            <a:extLst>
              <a:ext uri="{FF2B5EF4-FFF2-40B4-BE49-F238E27FC236}">
                <a16:creationId xmlns:a16="http://schemas.microsoft.com/office/drawing/2014/main" id="{6FF9D76A-B0E7-4061-A1C3-C103ADD35EDD}"/>
              </a:ext>
              <a:ext uri="{C183D7F6-B498-43B3-948B-1728B52AA6E4}">
                <adec:decorative xmlns:adec="http://schemas.microsoft.com/office/drawing/2017/decorative" val="1"/>
              </a:ext>
            </a:extLst>
          </p:cNvPr>
          <p:cNvSpPr/>
          <p:nvPr/>
        </p:nvSpPr>
        <p:spPr>
          <a:xfrm>
            <a:off x="1773706" y="3816499"/>
            <a:ext cx="2157359" cy="97475"/>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a:extLst>
              <a:ext uri="{FF2B5EF4-FFF2-40B4-BE49-F238E27FC236}">
                <a16:creationId xmlns:a16="http://schemas.microsoft.com/office/drawing/2014/main" id="{6C5175B3-3488-413D-A6E4-883EDB78861C}"/>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82151" y="4750701"/>
            <a:ext cx="437530" cy="552669"/>
          </a:xfrm>
          <a:prstGeom prst="rect">
            <a:avLst/>
          </a:prstGeom>
        </p:spPr>
      </p:pic>
      <p:sp>
        <p:nvSpPr>
          <p:cNvPr id="21" name="Rectangle 20">
            <a:extLst>
              <a:ext uri="{FF2B5EF4-FFF2-40B4-BE49-F238E27FC236}">
                <a16:creationId xmlns:a16="http://schemas.microsoft.com/office/drawing/2014/main" id="{B8221AA4-5F29-4B00-9980-B029ED3E7289}"/>
              </a:ext>
              <a:ext uri="{C183D7F6-B498-43B3-948B-1728B52AA6E4}">
                <adec:decorative xmlns:adec="http://schemas.microsoft.com/office/drawing/2017/decorative" val="1"/>
              </a:ext>
            </a:extLst>
          </p:cNvPr>
          <p:cNvSpPr/>
          <p:nvPr/>
        </p:nvSpPr>
        <p:spPr>
          <a:xfrm>
            <a:off x="1773706" y="5506307"/>
            <a:ext cx="2157360" cy="104007"/>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Graphic 24">
            <a:extLst>
              <a:ext uri="{FF2B5EF4-FFF2-40B4-BE49-F238E27FC236}">
                <a16:creationId xmlns:a16="http://schemas.microsoft.com/office/drawing/2014/main" id="{01885ED2-32C0-4860-8270-90D96C1F5B44}"/>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82151" y="3036642"/>
            <a:ext cx="437530" cy="556856"/>
          </a:xfrm>
          <a:prstGeom prst="rect">
            <a:avLst/>
          </a:prstGeom>
        </p:spPr>
      </p:pic>
      <p:sp>
        <p:nvSpPr>
          <p:cNvPr id="9" name="object 6">
            <a:extLst>
              <a:ext uri="{FF2B5EF4-FFF2-40B4-BE49-F238E27FC236}">
                <a16:creationId xmlns:a16="http://schemas.microsoft.com/office/drawing/2014/main" id="{C822B11A-07C4-4E55-BD45-816B5A017C9B}"/>
              </a:ext>
            </a:extLst>
          </p:cNvPr>
          <p:cNvSpPr txBox="1">
            <a:spLocks/>
          </p:cNvSpPr>
          <p:nvPr/>
        </p:nvSpPr>
        <p:spPr>
          <a:xfrm>
            <a:off x="11596123" y="6463728"/>
            <a:ext cx="274320" cy="1778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25400" marR="0" lvl="0" indent="0" algn="l" defTabSz="914400" rtl="0" eaLnBrk="1" fontAlgn="auto" latinLnBrk="0" hangingPunct="1">
                <a:lnSpc>
                  <a:spcPts val="124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2857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2A0589-9049-44A8-9A98-C8080EF44987}"/>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50724" y="-6"/>
            <a:ext cx="7941276" cy="6858006"/>
          </a:xfrm>
          <a:prstGeom prst="rect">
            <a:avLst/>
          </a:prstGeom>
        </p:spPr>
      </p:pic>
      <p:sp>
        <p:nvSpPr>
          <p:cNvPr id="9" name="Rectangle 8">
            <a:extLst>
              <a:ext uri="{FF2B5EF4-FFF2-40B4-BE49-F238E27FC236}">
                <a16:creationId xmlns:a16="http://schemas.microsoft.com/office/drawing/2014/main" id="{4880D011-E0D9-4E5B-A0E8-C61138405026}"/>
              </a:ext>
            </a:extLst>
          </p:cNvPr>
          <p:cNvSpPr/>
          <p:nvPr/>
        </p:nvSpPr>
        <p:spPr>
          <a:xfrm>
            <a:off x="5529860" y="4216880"/>
            <a:ext cx="6662140" cy="1463615"/>
          </a:xfrm>
          <a:prstGeom prst="rect">
            <a:avLst/>
          </a:prstGeom>
          <a:solidFill>
            <a:srgbClr val="5D974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Franklin Gothic Demi Cond" panose="020B0706030402020204" pitchFamily="34" charset="0"/>
              </a:rPr>
              <a:t>There are currently an estimated </a:t>
            </a:r>
          </a:p>
          <a:p>
            <a:pPr algn="ctr"/>
            <a:r>
              <a:rPr lang="en-US" sz="2400" dirty="0">
                <a:solidFill>
                  <a:srgbClr val="133163"/>
                </a:solidFill>
                <a:latin typeface="Franklin Gothic Demi Cond" panose="020B0706030402020204" pitchFamily="34" charset="0"/>
              </a:rPr>
              <a:t>5.2 billion internet users </a:t>
            </a:r>
            <a:r>
              <a:rPr lang="en-US" sz="2400" dirty="0">
                <a:latin typeface="Franklin Gothic Demi Cond" panose="020B0706030402020204" pitchFamily="34" charset="0"/>
              </a:rPr>
              <a:t>or </a:t>
            </a:r>
          </a:p>
          <a:p>
            <a:pPr algn="ctr"/>
            <a:r>
              <a:rPr lang="en-US" sz="2400" dirty="0">
                <a:latin typeface="Franklin Gothic Demi Cond" panose="020B0706030402020204" pitchFamily="34" charset="0"/>
              </a:rPr>
              <a:t>63% of the world’s population.</a:t>
            </a:r>
            <a:endParaRPr lang="en-US" sz="2000" dirty="0">
              <a:latin typeface="Franklin Gothic Demi Cond" panose="020B0706030402020204" pitchFamily="34" charset="0"/>
            </a:endParaRPr>
          </a:p>
        </p:txBody>
      </p:sp>
      <p:pic>
        <p:nvPicPr>
          <p:cNvPr id="11" name="Graphic 10">
            <a:extLst>
              <a:ext uri="{FF2B5EF4-FFF2-40B4-BE49-F238E27FC236}">
                <a16:creationId xmlns:a16="http://schemas.microsoft.com/office/drawing/2014/main" id="{C685EC26-2B85-431D-AE84-1AABA47D7E59}"/>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2850" t="35031" r="14401" b="-1"/>
          <a:stretch/>
        </p:blipFill>
        <p:spPr>
          <a:xfrm rot="16200000">
            <a:off x="-366688" y="366684"/>
            <a:ext cx="6858005" cy="6124628"/>
          </a:xfrm>
          <a:prstGeom prst="rect">
            <a:avLst/>
          </a:prstGeom>
          <a:effectLst>
            <a:outerShdw blurRad="50800" dist="63500" algn="tr" rotWithShape="0">
              <a:prstClr val="black">
                <a:alpha val="50000"/>
              </a:prstClr>
            </a:outerShdw>
          </a:effectLst>
        </p:spPr>
      </p:pic>
      <p:sp>
        <p:nvSpPr>
          <p:cNvPr id="2" name="Title 1">
            <a:extLst>
              <a:ext uri="{FF2B5EF4-FFF2-40B4-BE49-F238E27FC236}">
                <a16:creationId xmlns:a16="http://schemas.microsoft.com/office/drawing/2014/main" id="{55B42280-BF96-401A-BE01-AD560FDACD8A}"/>
              </a:ext>
            </a:extLst>
          </p:cNvPr>
          <p:cNvSpPr>
            <a:spLocks noGrp="1"/>
          </p:cNvSpPr>
          <p:nvPr>
            <p:ph type="title"/>
          </p:nvPr>
        </p:nvSpPr>
        <p:spPr>
          <a:xfrm>
            <a:off x="668037" y="1842430"/>
            <a:ext cx="5346940" cy="1325563"/>
          </a:xfrm>
        </p:spPr>
        <p:txBody>
          <a:bodyPr>
            <a:noAutofit/>
          </a:bodyPr>
          <a:lstStyle/>
          <a:p>
            <a:r>
              <a:rPr lang="en-US" sz="5400" dirty="0">
                <a:solidFill>
                  <a:srgbClr val="005287"/>
                </a:solidFill>
              </a:rPr>
              <a:t>Do Your Part. #</a:t>
            </a:r>
            <a:r>
              <a:rPr lang="en-US" sz="5400" dirty="0" err="1">
                <a:solidFill>
                  <a:srgbClr val="005287"/>
                </a:solidFill>
              </a:rPr>
              <a:t>BeCyberSmart</a:t>
            </a:r>
            <a:endParaRPr lang="en-US" sz="5400" dirty="0">
              <a:solidFill>
                <a:srgbClr val="005287"/>
              </a:solidFill>
            </a:endParaRPr>
          </a:p>
        </p:txBody>
      </p:sp>
      <p:sp>
        <p:nvSpPr>
          <p:cNvPr id="4" name="Content Placeholder 3">
            <a:extLst>
              <a:ext uri="{FF2B5EF4-FFF2-40B4-BE49-F238E27FC236}">
                <a16:creationId xmlns:a16="http://schemas.microsoft.com/office/drawing/2014/main" id="{88750BDA-0889-4E99-B4C3-B0C902161D28}"/>
              </a:ext>
            </a:extLst>
          </p:cNvPr>
          <p:cNvSpPr>
            <a:spLocks noGrp="1"/>
          </p:cNvSpPr>
          <p:nvPr>
            <p:ph idx="1"/>
          </p:nvPr>
        </p:nvSpPr>
        <p:spPr>
          <a:xfrm>
            <a:off x="668036" y="3521597"/>
            <a:ext cx="4568458" cy="1216325"/>
          </a:xfrm>
        </p:spPr>
        <p:txBody>
          <a:bodyPr>
            <a:normAutofit fontScale="92500" lnSpcReduction="10000"/>
          </a:bodyPr>
          <a:lstStyle/>
          <a:p>
            <a:pPr marL="0" indent="0">
              <a:buNone/>
            </a:pPr>
            <a:r>
              <a:rPr lang="en-US" sz="3200" dirty="0">
                <a:solidFill>
                  <a:srgbClr val="5D9741"/>
                </a:solidFill>
              </a:rPr>
              <a:t>Cybersecurity starts with YOU and is </a:t>
            </a:r>
            <a:r>
              <a:rPr lang="en-US" sz="3200" b="1" dirty="0">
                <a:solidFill>
                  <a:srgbClr val="133163"/>
                </a:solidFill>
              </a:rPr>
              <a:t>everyone’s</a:t>
            </a:r>
            <a:r>
              <a:rPr lang="en-US" sz="3200" dirty="0">
                <a:solidFill>
                  <a:srgbClr val="5CA9DD"/>
                </a:solidFill>
              </a:rPr>
              <a:t> </a:t>
            </a:r>
            <a:r>
              <a:rPr lang="en-US" sz="3200" dirty="0">
                <a:solidFill>
                  <a:srgbClr val="5D9741"/>
                </a:solidFill>
              </a:rPr>
              <a:t>responsibility. </a:t>
            </a:r>
          </a:p>
          <a:p>
            <a:endParaRPr lang="en-US" sz="3200" dirty="0">
              <a:solidFill>
                <a:srgbClr val="5CA9DD"/>
              </a:solidFill>
            </a:endParaRPr>
          </a:p>
        </p:txBody>
      </p:sp>
      <p:sp>
        <p:nvSpPr>
          <p:cNvPr id="15" name="object 6">
            <a:extLst>
              <a:ext uri="{FF2B5EF4-FFF2-40B4-BE49-F238E27FC236}">
                <a16:creationId xmlns:a16="http://schemas.microsoft.com/office/drawing/2014/main" id="{D5C20F46-B11B-44CC-A142-0BB8291BBDC2}"/>
              </a:ext>
            </a:extLst>
          </p:cNvPr>
          <p:cNvSpPr txBox="1">
            <a:spLocks/>
          </p:cNvSpPr>
          <p:nvPr/>
        </p:nvSpPr>
        <p:spPr>
          <a:xfrm>
            <a:off x="11596123" y="6463728"/>
            <a:ext cx="274320" cy="1778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lang="en-US" sz="1800" b="0" i="0" u="none" strike="noStrike" kern="1200" cap="none" spc="0" normalizeH="0" baseline="0" noProof="0" smtClean="0">
                <a:ln>
                  <a:noFill/>
                </a:ln>
                <a:solidFill>
                  <a:schemeClr val="bg1"/>
                </a:solidFill>
                <a:effectLst/>
                <a:uLnTx/>
                <a:uFillTx/>
                <a:latin typeface="Calibri" panose="020F0502020204030204"/>
                <a:ea typeface="+mn-ea"/>
                <a:cs typeface="+mn-cs"/>
              </a:rPr>
              <a:pPr marL="25400" marR="0" lvl="0" indent="0" algn="l" defTabSz="914400" rtl="0" eaLnBrk="1" fontAlgn="auto" latinLnBrk="0" hangingPunct="1">
                <a:lnSpc>
                  <a:spcPts val="124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26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D5A4FA2-FF11-4BB7-BDF5-098877F65998}"/>
              </a:ext>
              <a:ext uri="{C183D7F6-B498-43B3-948B-1728B52AA6E4}">
                <adec:decorative xmlns:adec="http://schemas.microsoft.com/office/drawing/2017/decorative" val="1"/>
              </a:ext>
            </a:extLst>
          </p:cNvPr>
          <p:cNvSpPr/>
          <p:nvPr/>
        </p:nvSpPr>
        <p:spPr>
          <a:xfrm>
            <a:off x="0" y="6699165"/>
            <a:ext cx="12192000" cy="177800"/>
          </a:xfrm>
          <a:prstGeom prst="rect">
            <a:avLst/>
          </a:prstGeom>
          <a:solidFill>
            <a:srgbClr val="003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475D1700-8DE3-4646-A61F-90C44A8AFDE6}"/>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77596"/>
          <a:stretch/>
        </p:blipFill>
        <p:spPr>
          <a:xfrm>
            <a:off x="-52552" y="-5310"/>
            <a:ext cx="12297103" cy="1437042"/>
          </a:xfrm>
          <a:prstGeom prst="rect">
            <a:avLst/>
          </a:prstGeom>
        </p:spPr>
      </p:pic>
      <p:sp>
        <p:nvSpPr>
          <p:cNvPr id="2" name="Title 1">
            <a:extLst>
              <a:ext uri="{FF2B5EF4-FFF2-40B4-BE49-F238E27FC236}">
                <a16:creationId xmlns:a16="http://schemas.microsoft.com/office/drawing/2014/main" id="{902BABCF-D4FC-CB48-B43F-1380AE1ED60F}"/>
              </a:ext>
              <a:ext uri="{C183D7F6-B498-43B3-948B-1728B52AA6E4}">
                <adec:decorative xmlns:adec="http://schemas.microsoft.com/office/drawing/2017/decorative" val="0"/>
              </a:ext>
            </a:extLst>
          </p:cNvPr>
          <p:cNvSpPr>
            <a:spLocks noGrp="1"/>
          </p:cNvSpPr>
          <p:nvPr>
            <p:ph type="title"/>
          </p:nvPr>
        </p:nvSpPr>
        <p:spPr>
          <a:xfrm>
            <a:off x="4544056" y="653450"/>
            <a:ext cx="3179892" cy="1172480"/>
          </a:xfrm>
        </p:spPr>
        <p:txBody>
          <a:bodyPr/>
          <a:lstStyle/>
          <a:p>
            <a:r>
              <a:rPr lang="en-US" cap="all" dirty="0">
                <a:solidFill>
                  <a:srgbClr val="1C305E"/>
                </a:solidFill>
              </a:rPr>
              <a:t>Cybercrime</a:t>
            </a:r>
          </a:p>
        </p:txBody>
      </p:sp>
      <p:sp>
        <p:nvSpPr>
          <p:cNvPr id="25" name="Content Placeholder 2">
            <a:extLst>
              <a:ext uri="{FF2B5EF4-FFF2-40B4-BE49-F238E27FC236}">
                <a16:creationId xmlns:a16="http://schemas.microsoft.com/office/drawing/2014/main" id="{71CB062B-08E9-4EEC-A84D-AB3B2C3A7671}"/>
              </a:ext>
              <a:ext uri="{C183D7F6-B498-43B3-948B-1728B52AA6E4}">
                <adec:decorative xmlns:adec="http://schemas.microsoft.com/office/drawing/2017/decorative" val="0"/>
              </a:ext>
            </a:extLst>
          </p:cNvPr>
          <p:cNvSpPr>
            <a:spLocks noGrp="1"/>
          </p:cNvSpPr>
          <p:nvPr>
            <p:ph idx="1"/>
          </p:nvPr>
        </p:nvSpPr>
        <p:spPr>
          <a:xfrm>
            <a:off x="5391759" y="1730479"/>
            <a:ext cx="5966368" cy="4468043"/>
          </a:xfrm>
        </p:spPr>
        <p:txBody>
          <a:bodyPr>
            <a:normAutofit/>
          </a:bodyPr>
          <a:lstStyle/>
          <a:p>
            <a:pPr marL="0" indent="0">
              <a:buNone/>
            </a:pPr>
            <a:r>
              <a:rPr lang="en-US" b="1" dirty="0">
                <a:solidFill>
                  <a:srgbClr val="0C1F3E"/>
                </a:solidFill>
                <a:latin typeface="Franklin Gothic Demi Cond" panose="020B0706030402020204" pitchFamily="34" charset="0"/>
                <a:cs typeface="Arial" panose="020B0604020202020204" pitchFamily="34" charset="0"/>
              </a:rPr>
              <a:t>What is it? </a:t>
            </a:r>
          </a:p>
          <a:p>
            <a:pPr marL="0" lvl="1" indent="0">
              <a:buNone/>
            </a:pPr>
            <a:r>
              <a:rPr lang="en-US" sz="2000" dirty="0">
                <a:solidFill>
                  <a:schemeClr val="tx1">
                    <a:lumMod val="75000"/>
                    <a:lumOff val="25000"/>
                  </a:schemeClr>
                </a:solidFill>
                <a:cs typeface="Arial" panose="020B0604020202020204" pitchFamily="34" charset="0"/>
              </a:rPr>
              <a:t>Cybercrime is any crime which is committed electronically.</a:t>
            </a:r>
          </a:p>
          <a:p>
            <a:pPr marL="11113" lvl="1" indent="0">
              <a:spcBef>
                <a:spcPts val="1000"/>
              </a:spcBef>
              <a:buNone/>
            </a:pPr>
            <a:r>
              <a:rPr lang="en-US" sz="2000" dirty="0">
                <a:solidFill>
                  <a:schemeClr val="tx1">
                    <a:lumMod val="75000"/>
                    <a:lumOff val="25000"/>
                  </a:schemeClr>
                </a:solidFill>
                <a:cs typeface="Arial" panose="020B0604020202020204" pitchFamily="34" charset="0"/>
              </a:rPr>
              <a:t>This can include…</a:t>
            </a:r>
          </a:p>
          <a:p>
            <a:pPr marL="457200" lvl="1">
              <a:buFont typeface="Wingdings" panose="05000000000000000000" pitchFamily="2" charset="2"/>
              <a:buChar char="§"/>
            </a:pPr>
            <a:r>
              <a:rPr lang="en-US" sz="2000" dirty="0">
                <a:solidFill>
                  <a:schemeClr val="tx1">
                    <a:lumMod val="75000"/>
                    <a:lumOff val="25000"/>
                  </a:schemeClr>
                </a:solidFill>
                <a:cs typeface="Arial" panose="020B0604020202020204" pitchFamily="34" charset="0"/>
              </a:rPr>
              <a:t>Theft</a:t>
            </a:r>
          </a:p>
          <a:p>
            <a:pPr marL="457200" lvl="1">
              <a:buFont typeface="Wingdings" panose="05000000000000000000" pitchFamily="2" charset="2"/>
              <a:buChar char="§"/>
            </a:pPr>
            <a:r>
              <a:rPr lang="en-US" sz="2000" dirty="0">
                <a:solidFill>
                  <a:schemeClr val="tx1">
                    <a:lumMod val="75000"/>
                    <a:lumOff val="25000"/>
                  </a:schemeClr>
                </a:solidFill>
                <a:cs typeface="Arial" panose="020B0604020202020204" pitchFamily="34" charset="0"/>
              </a:rPr>
              <a:t>Fraud </a:t>
            </a:r>
          </a:p>
          <a:p>
            <a:pPr marL="457200" lvl="1">
              <a:buFont typeface="Wingdings" panose="05000000000000000000" pitchFamily="2" charset="2"/>
              <a:buChar char="§"/>
            </a:pPr>
            <a:r>
              <a:rPr lang="en-US" sz="2000" dirty="0">
                <a:solidFill>
                  <a:schemeClr val="tx1">
                    <a:lumMod val="75000"/>
                    <a:lumOff val="25000"/>
                  </a:schemeClr>
                </a:solidFill>
                <a:cs typeface="Arial" panose="020B0604020202020204" pitchFamily="34" charset="0"/>
              </a:rPr>
              <a:t>Sometimes even murder</a:t>
            </a:r>
          </a:p>
          <a:p>
            <a:pPr marL="0" indent="0">
              <a:buNone/>
            </a:pPr>
            <a:r>
              <a:rPr lang="en-US" b="1" dirty="0">
                <a:solidFill>
                  <a:srgbClr val="0C1F3E"/>
                </a:solidFill>
                <a:latin typeface="Franklin Gothic Demi Cond" panose="020B0706030402020204" pitchFamily="34" charset="0"/>
                <a:cs typeface="Arial" panose="020B0604020202020204" pitchFamily="34" charset="0"/>
              </a:rPr>
              <a:t>Why should you care?</a:t>
            </a:r>
          </a:p>
          <a:p>
            <a:pPr marL="457200" lvl="1">
              <a:buFont typeface="Wingdings" panose="05000000000000000000" pitchFamily="2" charset="2"/>
              <a:buChar char="§"/>
            </a:pPr>
            <a:r>
              <a:rPr lang="en-US" sz="2000" dirty="0">
                <a:solidFill>
                  <a:schemeClr val="tx1">
                    <a:lumMod val="75000"/>
                    <a:lumOff val="25000"/>
                  </a:schemeClr>
                </a:solidFill>
                <a:cs typeface="Arial" panose="020B0604020202020204" pitchFamily="34" charset="0"/>
              </a:rPr>
              <a:t>Crime is a danger offline and on!</a:t>
            </a:r>
          </a:p>
          <a:p>
            <a:pPr marL="457200" lvl="1">
              <a:buFont typeface="Wingdings" panose="05000000000000000000" pitchFamily="2" charset="2"/>
              <a:buChar char="§"/>
            </a:pPr>
            <a:r>
              <a:rPr lang="en-US" sz="2000" dirty="0">
                <a:solidFill>
                  <a:schemeClr val="tx1">
                    <a:lumMod val="75000"/>
                    <a:lumOff val="25000"/>
                  </a:schemeClr>
                </a:solidFill>
                <a:cs typeface="Arial" panose="020B0604020202020204" pitchFamily="34" charset="0"/>
              </a:rPr>
              <a:t>Cyber self-defense basics can go a long way to keeping you and your data out of the hands of bad actors.</a:t>
            </a:r>
          </a:p>
        </p:txBody>
      </p:sp>
      <p:pic>
        <p:nvPicPr>
          <p:cNvPr id="10" name="Graphic 9">
            <a:extLst>
              <a:ext uri="{FF2B5EF4-FFF2-40B4-BE49-F238E27FC236}">
                <a16:creationId xmlns:a16="http://schemas.microsoft.com/office/drawing/2014/main" id="{4C01674F-42D7-40B0-ABEB-18F22EA18554}"/>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24225" y="4332087"/>
            <a:ext cx="437530" cy="358531"/>
          </a:xfrm>
          <a:prstGeom prst="rect">
            <a:avLst/>
          </a:prstGeom>
        </p:spPr>
      </p:pic>
      <p:pic>
        <p:nvPicPr>
          <p:cNvPr id="7" name="Graphic 6">
            <a:extLst>
              <a:ext uri="{FF2B5EF4-FFF2-40B4-BE49-F238E27FC236}">
                <a16:creationId xmlns:a16="http://schemas.microsoft.com/office/drawing/2014/main" id="{ADB4F956-A644-49C6-A219-535E46BCB75E}"/>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18550" y="1737957"/>
            <a:ext cx="437530" cy="484649"/>
          </a:xfrm>
          <a:prstGeom prst="rect">
            <a:avLst/>
          </a:prstGeom>
        </p:spPr>
      </p:pic>
      <p:graphicFrame>
        <p:nvGraphicFramePr>
          <p:cNvPr id="3" name="Table 2">
            <a:extLst>
              <a:ext uri="{FF2B5EF4-FFF2-40B4-BE49-F238E27FC236}">
                <a16:creationId xmlns:a16="http://schemas.microsoft.com/office/drawing/2014/main" id="{E9DB9990-984D-4BFE-BC94-1FF192BDF0DA}"/>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083758430"/>
              </p:ext>
            </p:extLst>
          </p:nvPr>
        </p:nvGraphicFramePr>
        <p:xfrm>
          <a:off x="804598" y="3010653"/>
          <a:ext cx="3332017" cy="2274944"/>
        </p:xfrm>
        <a:graphic>
          <a:graphicData uri="http://schemas.openxmlformats.org/drawingml/2006/table">
            <a:tbl>
              <a:tblPr firstRow="1">
                <a:tableStyleId>{5C22544A-7EE6-4342-B048-85BDC9FD1C3A}</a:tableStyleId>
              </a:tblPr>
              <a:tblGrid>
                <a:gridCol w="3332017">
                  <a:extLst>
                    <a:ext uri="{9D8B030D-6E8A-4147-A177-3AD203B41FA5}">
                      <a16:colId xmlns:a16="http://schemas.microsoft.com/office/drawing/2014/main" val="20000"/>
                    </a:ext>
                  </a:extLst>
                </a:gridCol>
              </a:tblGrid>
              <a:tr h="400544">
                <a:tc>
                  <a:txBody>
                    <a:bodyPr/>
                    <a:lstStyle/>
                    <a:p>
                      <a:pPr>
                        <a:lnSpc>
                          <a:spcPts val="2200"/>
                        </a:lnSpc>
                        <a:spcAft>
                          <a:spcPts val="600"/>
                        </a:spcAft>
                      </a:pPr>
                      <a:r>
                        <a:rPr lang="en-US" sz="2000" b="0" i="0">
                          <a:solidFill>
                            <a:srgbClr val="005287"/>
                          </a:solidFill>
                          <a:latin typeface="Franklin Gothic Demi" panose="020B0603020102020204" pitchFamily="34" charset="0"/>
                        </a:rPr>
                        <a:t>Examples</a:t>
                      </a:r>
                      <a:r>
                        <a:rPr lang="en-US" sz="2000" b="0" i="0">
                          <a:solidFill>
                            <a:srgbClr val="5CA9DD"/>
                          </a:solidFill>
                          <a:latin typeface="Franklin Gothic Demi" panose="020B0603020102020204" pitchFamily="34" charset="0"/>
                        </a:rPr>
                        <a:t> </a:t>
                      </a:r>
                    </a:p>
                  </a:txBody>
                  <a:tcPr marT="45600" marB="4560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828190">
                <a:tc>
                  <a:txBody>
                    <a:bodyPr/>
                    <a:lstStyle/>
                    <a:p>
                      <a:pPr marL="285750" indent="-285750">
                        <a:lnSpc>
                          <a:spcPct val="100000"/>
                        </a:lnSpc>
                        <a:spcAft>
                          <a:spcPts val="0"/>
                        </a:spcAft>
                        <a:buFont typeface="Wingdings" panose="05000000000000000000" pitchFamily="2" charset="2"/>
                        <a:buChar char="§"/>
                      </a:pPr>
                      <a:r>
                        <a:rPr lang="en-US" altLang="en-US" sz="2000" b="0" i="0" dirty="0">
                          <a:solidFill>
                            <a:schemeClr val="tx1">
                              <a:lumMod val="75000"/>
                              <a:lumOff val="25000"/>
                            </a:schemeClr>
                          </a:solidFill>
                          <a:latin typeface="Franklin Gothic Medium Cond" panose="020B0606030402020204" pitchFamily="34" charset="0"/>
                        </a:rPr>
                        <a:t>Identity theft</a:t>
                      </a:r>
                    </a:p>
                    <a:p>
                      <a:pPr marL="285750" indent="-285750">
                        <a:lnSpc>
                          <a:spcPct val="100000"/>
                        </a:lnSpc>
                        <a:spcAft>
                          <a:spcPts val="0"/>
                        </a:spcAft>
                        <a:buFont typeface="Wingdings" panose="05000000000000000000" pitchFamily="2" charset="2"/>
                        <a:buChar char="§"/>
                      </a:pPr>
                      <a:r>
                        <a:rPr lang="en-US" altLang="en-US" sz="2000" b="0" i="0" dirty="0">
                          <a:solidFill>
                            <a:schemeClr val="tx1">
                              <a:lumMod val="75000"/>
                              <a:lumOff val="25000"/>
                            </a:schemeClr>
                          </a:solidFill>
                          <a:latin typeface="Franklin Gothic Medium Cond" panose="020B0606030402020204" pitchFamily="34" charset="0"/>
                        </a:rPr>
                        <a:t>Child sexual abuse materials </a:t>
                      </a:r>
                    </a:p>
                    <a:p>
                      <a:pPr marL="285750" indent="-285750">
                        <a:lnSpc>
                          <a:spcPct val="100000"/>
                        </a:lnSpc>
                        <a:spcAft>
                          <a:spcPts val="0"/>
                        </a:spcAft>
                        <a:buFont typeface="Wingdings" panose="05000000000000000000" pitchFamily="2" charset="2"/>
                        <a:buChar char="§"/>
                      </a:pPr>
                      <a:r>
                        <a:rPr lang="en-US" altLang="en-US" sz="2000" b="0" i="0" dirty="0">
                          <a:solidFill>
                            <a:schemeClr val="tx1">
                              <a:lumMod val="75000"/>
                              <a:lumOff val="25000"/>
                            </a:schemeClr>
                          </a:solidFill>
                          <a:latin typeface="Franklin Gothic Medium Cond" panose="020B0606030402020204" pitchFamily="34" charset="0"/>
                        </a:rPr>
                        <a:t>Financial theft</a:t>
                      </a:r>
                    </a:p>
                    <a:p>
                      <a:pPr marL="285750" indent="-285750">
                        <a:lnSpc>
                          <a:spcPct val="100000"/>
                        </a:lnSpc>
                        <a:spcAft>
                          <a:spcPts val="0"/>
                        </a:spcAft>
                        <a:buFont typeface="Wingdings" panose="05000000000000000000" pitchFamily="2" charset="2"/>
                        <a:buChar char="§"/>
                      </a:pPr>
                      <a:r>
                        <a:rPr lang="en-US" altLang="en-US" sz="2000" b="0" i="0" dirty="0">
                          <a:solidFill>
                            <a:schemeClr val="tx1">
                              <a:lumMod val="75000"/>
                              <a:lumOff val="25000"/>
                            </a:schemeClr>
                          </a:solidFill>
                          <a:latin typeface="Franklin Gothic Medium Cond" panose="020B0606030402020204" pitchFamily="34" charset="0"/>
                        </a:rPr>
                        <a:t>Intellectual property violations</a:t>
                      </a:r>
                    </a:p>
                    <a:p>
                      <a:pPr marL="285750" indent="-285750">
                        <a:lnSpc>
                          <a:spcPct val="100000"/>
                        </a:lnSpc>
                        <a:spcAft>
                          <a:spcPts val="0"/>
                        </a:spcAft>
                        <a:buFont typeface="Wingdings" panose="05000000000000000000" pitchFamily="2" charset="2"/>
                        <a:buChar char="§"/>
                      </a:pPr>
                      <a:r>
                        <a:rPr lang="en-US" altLang="en-US" sz="2000" b="0" i="0" dirty="0">
                          <a:solidFill>
                            <a:schemeClr val="tx1">
                              <a:lumMod val="75000"/>
                              <a:lumOff val="25000"/>
                            </a:schemeClr>
                          </a:solidFill>
                          <a:latin typeface="Franklin Gothic Medium Cond" panose="020B0606030402020204" pitchFamily="34" charset="0"/>
                        </a:rPr>
                        <a:t>Malware </a:t>
                      </a:r>
                    </a:p>
                    <a:p>
                      <a:pPr marL="285750" indent="-285750">
                        <a:lnSpc>
                          <a:spcPct val="100000"/>
                        </a:lnSpc>
                        <a:spcAft>
                          <a:spcPts val="0"/>
                        </a:spcAft>
                        <a:buFont typeface="Wingdings" panose="05000000000000000000" pitchFamily="2" charset="2"/>
                        <a:buChar char="§"/>
                      </a:pPr>
                      <a:r>
                        <a:rPr lang="en-US" altLang="en-US" sz="2000" b="0" i="0" dirty="0">
                          <a:solidFill>
                            <a:schemeClr val="tx1">
                              <a:lumMod val="75000"/>
                              <a:lumOff val="25000"/>
                            </a:schemeClr>
                          </a:solidFill>
                          <a:latin typeface="Franklin Gothic Medium Cond" panose="020B0606030402020204" pitchFamily="34" charset="0"/>
                        </a:rPr>
                        <a:t>Malicious social engineering</a:t>
                      </a:r>
                    </a:p>
                  </a:txBody>
                  <a:tcPr marT="0" marB="456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12" name="Graphic 11">
            <a:extLst>
              <a:ext uri="{FF2B5EF4-FFF2-40B4-BE49-F238E27FC236}">
                <a16:creationId xmlns:a16="http://schemas.microsoft.com/office/drawing/2014/main" id="{09F55EEE-195B-4D52-99D2-833F6BB2438E}"/>
              </a:ext>
              <a:ext uri="{C183D7F6-B498-43B3-948B-1728B52AA6E4}">
                <adec:decorative xmlns:adec="http://schemas.microsoft.com/office/drawing/2017/decorative" val="1"/>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14416" t="55317" r="47929"/>
          <a:stretch/>
        </p:blipFill>
        <p:spPr>
          <a:xfrm>
            <a:off x="-52553" y="1"/>
            <a:ext cx="3561661" cy="2203940"/>
          </a:xfrm>
          <a:prstGeom prst="rect">
            <a:avLst/>
          </a:prstGeom>
          <a:effectLst>
            <a:outerShdw blurRad="50800" dist="38100" algn="l" rotWithShape="0">
              <a:prstClr val="black">
                <a:alpha val="40000"/>
              </a:prstClr>
            </a:outerShdw>
          </a:effectLst>
        </p:spPr>
      </p:pic>
      <p:pic>
        <p:nvPicPr>
          <p:cNvPr id="14" name="Graphic 13">
            <a:extLst>
              <a:ext uri="{FF2B5EF4-FFF2-40B4-BE49-F238E27FC236}">
                <a16:creationId xmlns:a16="http://schemas.microsoft.com/office/drawing/2014/main" id="{E888E90B-FE89-4910-B900-1AE42E89DC3C}"/>
              </a:ext>
              <a:ext uri="{C183D7F6-B498-43B3-948B-1728B52AA6E4}">
                <adec:decorative xmlns:adec="http://schemas.microsoft.com/office/drawing/2017/decorative" val="1"/>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t="46182" r="22878"/>
          <a:stretch/>
        </p:blipFill>
        <p:spPr>
          <a:xfrm flipH="1">
            <a:off x="-52554" y="-18189"/>
            <a:ext cx="3179598" cy="2218792"/>
          </a:xfrm>
          <a:prstGeom prst="rect">
            <a:avLst/>
          </a:prstGeom>
          <a:effectLst>
            <a:outerShdw blurRad="50800" dist="63500" dir="2700000" algn="tl" rotWithShape="0">
              <a:prstClr val="black">
                <a:alpha val="40000"/>
              </a:prstClr>
            </a:outerShdw>
          </a:effectLst>
        </p:spPr>
      </p:pic>
      <p:pic>
        <p:nvPicPr>
          <p:cNvPr id="6" name="Graphic 5">
            <a:extLst>
              <a:ext uri="{FF2B5EF4-FFF2-40B4-BE49-F238E27FC236}">
                <a16:creationId xmlns:a16="http://schemas.microsoft.com/office/drawing/2014/main" id="{429757A7-13BF-488F-8019-4ABED62FF1F6}"/>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12892" y="461635"/>
            <a:ext cx="1305479" cy="1160425"/>
          </a:xfrm>
          <a:prstGeom prst="rect">
            <a:avLst/>
          </a:prstGeom>
        </p:spPr>
      </p:pic>
      <p:sp>
        <p:nvSpPr>
          <p:cNvPr id="9" name="object 6">
            <a:extLst>
              <a:ext uri="{FF2B5EF4-FFF2-40B4-BE49-F238E27FC236}">
                <a16:creationId xmlns:a16="http://schemas.microsoft.com/office/drawing/2014/main" id="{C822B11A-07C4-4E55-BD45-816B5A017C9B}"/>
              </a:ext>
              <a:ext uri="{C183D7F6-B498-43B3-948B-1728B52AA6E4}">
                <adec:decorative xmlns:adec="http://schemas.microsoft.com/office/drawing/2017/decorative" val="0"/>
              </a:ext>
            </a:extLst>
          </p:cNvPr>
          <p:cNvSpPr txBox="1">
            <a:spLocks/>
          </p:cNvSpPr>
          <p:nvPr/>
        </p:nvSpPr>
        <p:spPr>
          <a:xfrm>
            <a:off x="11596123" y="6463728"/>
            <a:ext cx="274320" cy="1778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lang="en-US" sz="1800" b="0" i="0" u="none" strike="noStrike" kern="1200" cap="none" spc="0" normalizeH="0" baseline="0" noProof="0" smtClean="0">
                <a:ln>
                  <a:noFill/>
                </a:ln>
                <a:effectLst/>
                <a:uLnTx/>
                <a:uFillTx/>
                <a:latin typeface="Calibri" panose="020F0502020204030204"/>
                <a:ea typeface="+mn-ea"/>
                <a:cs typeface="+mn-cs"/>
              </a:rPr>
              <a:pPr marL="25400" marR="0" lvl="0" indent="0" algn="l" defTabSz="914400" rtl="0" eaLnBrk="1" fontAlgn="auto" latinLnBrk="0" hangingPunct="1">
                <a:lnSpc>
                  <a:spcPts val="1240"/>
                </a:lnSpc>
                <a:spcBef>
                  <a:spcPts val="0"/>
                </a:spcBef>
                <a:spcAft>
                  <a:spcPts val="0"/>
                </a:spcAft>
                <a:buClrTx/>
                <a:buSzTx/>
                <a:buFontTx/>
                <a:buNone/>
                <a:tabLst/>
                <a:defRPr/>
              </a:pPr>
              <a:t>5</a:t>
            </a:fld>
            <a:endParaRPr kumimoji="0" lang="en-US" sz="1800" b="0" i="0" u="none" strike="noStrike" kern="120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37302595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C5FB0E5-05D9-48FD-B68A-42D457FF61C7}"/>
              </a:ext>
              <a:ext uri="{C183D7F6-B498-43B3-948B-1728B52AA6E4}">
                <adec:decorative xmlns:adec="http://schemas.microsoft.com/office/drawing/2017/decorative" val="1"/>
              </a:ext>
            </a:extLst>
          </p:cNvPr>
          <p:cNvSpPr/>
          <p:nvPr/>
        </p:nvSpPr>
        <p:spPr>
          <a:xfrm>
            <a:off x="0" y="6699165"/>
            <a:ext cx="12192000" cy="177800"/>
          </a:xfrm>
          <a:prstGeom prst="rect">
            <a:avLst/>
          </a:prstGeom>
          <a:solidFill>
            <a:srgbClr val="5A5B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475D1700-8DE3-4646-A61F-90C44A8AFDE6}"/>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77596"/>
          <a:stretch/>
        </p:blipFill>
        <p:spPr>
          <a:xfrm>
            <a:off x="-52552" y="-18189"/>
            <a:ext cx="12297103" cy="1437042"/>
          </a:xfrm>
          <a:prstGeom prst="rect">
            <a:avLst/>
          </a:prstGeom>
        </p:spPr>
      </p:pic>
      <p:sp>
        <p:nvSpPr>
          <p:cNvPr id="2" name="Title 1">
            <a:extLst>
              <a:ext uri="{FF2B5EF4-FFF2-40B4-BE49-F238E27FC236}">
                <a16:creationId xmlns:a16="http://schemas.microsoft.com/office/drawing/2014/main" id="{902BABCF-D4FC-CB48-B43F-1380AE1ED60F}"/>
              </a:ext>
              <a:ext uri="{C183D7F6-B498-43B3-948B-1728B52AA6E4}">
                <adec:decorative xmlns:adec="http://schemas.microsoft.com/office/drawing/2017/decorative" val="0"/>
              </a:ext>
            </a:extLst>
          </p:cNvPr>
          <p:cNvSpPr>
            <a:spLocks noGrp="1"/>
          </p:cNvSpPr>
          <p:nvPr>
            <p:ph type="title"/>
          </p:nvPr>
        </p:nvSpPr>
        <p:spPr>
          <a:xfrm>
            <a:off x="4544056" y="653450"/>
            <a:ext cx="3179892" cy="1172480"/>
          </a:xfr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all" spc="0" normalizeH="0" noProof="0">
                <a:ln>
                  <a:noFill/>
                </a:ln>
                <a:solidFill>
                  <a:srgbClr val="1C305E"/>
                </a:solidFill>
                <a:effectLst/>
                <a:uLnTx/>
                <a:uFillTx/>
                <a:latin typeface="Franklin Gothic Demi Cond" panose="020B0706030402020204" pitchFamily="34" charset="0"/>
                <a:ea typeface="+mj-ea"/>
                <a:cs typeface="+mj-cs"/>
              </a:rPr>
              <a:t>Malware</a:t>
            </a:r>
          </a:p>
        </p:txBody>
      </p:sp>
      <p:sp>
        <p:nvSpPr>
          <p:cNvPr id="25" name="Content Placeholder 2">
            <a:extLst>
              <a:ext uri="{FF2B5EF4-FFF2-40B4-BE49-F238E27FC236}">
                <a16:creationId xmlns:a16="http://schemas.microsoft.com/office/drawing/2014/main" id="{71CB062B-08E9-4EEC-A84D-AB3B2C3A7671}"/>
              </a:ext>
              <a:ext uri="{C183D7F6-B498-43B3-948B-1728B52AA6E4}">
                <adec:decorative xmlns:adec="http://schemas.microsoft.com/office/drawing/2017/decorative" val="0"/>
              </a:ext>
            </a:extLst>
          </p:cNvPr>
          <p:cNvSpPr>
            <a:spLocks noGrp="1"/>
          </p:cNvSpPr>
          <p:nvPr>
            <p:ph idx="1"/>
          </p:nvPr>
        </p:nvSpPr>
        <p:spPr>
          <a:xfrm>
            <a:off x="5391759" y="1730479"/>
            <a:ext cx="5966368" cy="4468043"/>
          </a:xfrm>
        </p:spPr>
        <p:txBody>
          <a:bodyPr>
            <a:normAutofit/>
          </a:bodyPr>
          <a:lstStyle/>
          <a:p>
            <a:pPr marL="0" indent="0">
              <a:buNone/>
            </a:pPr>
            <a:r>
              <a:rPr lang="en-US" b="1">
                <a:solidFill>
                  <a:srgbClr val="0C1F3E"/>
                </a:solidFill>
                <a:latin typeface="Franklin Gothic Demi Cond" panose="020B0706030402020204" pitchFamily="34" charset="0"/>
                <a:cs typeface="Arial" panose="020B0604020202020204" pitchFamily="34" charset="0"/>
              </a:rPr>
              <a:t>What is it? </a:t>
            </a:r>
          </a:p>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Any software intended to… </a:t>
            </a:r>
          </a:p>
          <a:p>
            <a:pPr marL="457200" marR="0" lvl="1" indent="-225425"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Damage</a:t>
            </a:r>
          </a:p>
          <a:p>
            <a:pPr marL="457200" marR="0" lvl="1" indent="-225425"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Disable</a:t>
            </a:r>
          </a:p>
          <a:p>
            <a:pPr marL="457200" marR="0" lvl="1" indent="-225425"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Or give someone unauthorized access to your computer or other internet-connected device</a:t>
            </a:r>
          </a:p>
          <a:p>
            <a:pPr marL="0" indent="0">
              <a:buNone/>
            </a:pPr>
            <a:r>
              <a:rPr lang="en-US" b="1">
                <a:solidFill>
                  <a:srgbClr val="0C1F3E"/>
                </a:solidFill>
                <a:latin typeface="Franklin Gothic Demi Cond" panose="020B0706030402020204" pitchFamily="34" charset="0"/>
                <a:cs typeface="Arial" panose="020B0604020202020204" pitchFamily="34" charset="0"/>
              </a:rPr>
              <a:t>Why should you care?</a:t>
            </a:r>
          </a:p>
          <a:p>
            <a:pPr marL="457200" marR="0" lvl="1" indent="-225425"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Most cybercrime begins with some sort of malware. You, your family, and your personal information is almost certainly at risk if malware finds its way onto your computer or devices. </a:t>
            </a:r>
          </a:p>
        </p:txBody>
      </p:sp>
      <p:pic>
        <p:nvPicPr>
          <p:cNvPr id="10" name="Graphic 9">
            <a:extLst>
              <a:ext uri="{FF2B5EF4-FFF2-40B4-BE49-F238E27FC236}">
                <a16:creationId xmlns:a16="http://schemas.microsoft.com/office/drawing/2014/main" id="{4C01674F-42D7-40B0-ABEB-18F22EA18554}"/>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24225" y="3919137"/>
            <a:ext cx="437530" cy="358531"/>
          </a:xfrm>
          <a:prstGeom prst="rect">
            <a:avLst/>
          </a:prstGeom>
        </p:spPr>
      </p:pic>
      <p:pic>
        <p:nvPicPr>
          <p:cNvPr id="7" name="Graphic 6">
            <a:extLst>
              <a:ext uri="{FF2B5EF4-FFF2-40B4-BE49-F238E27FC236}">
                <a16:creationId xmlns:a16="http://schemas.microsoft.com/office/drawing/2014/main" id="{ADB4F956-A644-49C6-A219-535E46BCB75E}"/>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18550" y="1737957"/>
            <a:ext cx="437530" cy="484649"/>
          </a:xfrm>
          <a:prstGeom prst="rect">
            <a:avLst/>
          </a:prstGeom>
        </p:spPr>
      </p:pic>
      <p:graphicFrame>
        <p:nvGraphicFramePr>
          <p:cNvPr id="3" name="Table 2">
            <a:extLst>
              <a:ext uri="{FF2B5EF4-FFF2-40B4-BE49-F238E27FC236}">
                <a16:creationId xmlns:a16="http://schemas.microsoft.com/office/drawing/2014/main" id="{E9DB9990-984D-4BFE-BC94-1FF192BDF0DA}"/>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525876765"/>
              </p:ext>
            </p:extLst>
          </p:nvPr>
        </p:nvGraphicFramePr>
        <p:xfrm>
          <a:off x="804598" y="3010653"/>
          <a:ext cx="3332017" cy="2579744"/>
        </p:xfrm>
        <a:graphic>
          <a:graphicData uri="http://schemas.openxmlformats.org/drawingml/2006/table">
            <a:tbl>
              <a:tblPr firstRow="1">
                <a:tableStyleId>{5C22544A-7EE6-4342-B048-85BDC9FD1C3A}</a:tableStyleId>
              </a:tblPr>
              <a:tblGrid>
                <a:gridCol w="3332017">
                  <a:extLst>
                    <a:ext uri="{9D8B030D-6E8A-4147-A177-3AD203B41FA5}">
                      <a16:colId xmlns:a16="http://schemas.microsoft.com/office/drawing/2014/main" val="20000"/>
                    </a:ext>
                  </a:extLst>
                </a:gridCol>
              </a:tblGrid>
              <a:tr h="400544">
                <a:tc>
                  <a:txBody>
                    <a:bodyPr/>
                    <a:lstStyle/>
                    <a:p>
                      <a:pPr>
                        <a:lnSpc>
                          <a:spcPts val="2200"/>
                        </a:lnSpc>
                        <a:spcAft>
                          <a:spcPts val="600"/>
                        </a:spcAft>
                      </a:pPr>
                      <a:r>
                        <a:rPr lang="en-US" sz="2000" b="0" i="0">
                          <a:solidFill>
                            <a:srgbClr val="005287"/>
                          </a:solidFill>
                          <a:latin typeface="Franklin Gothic Demi" panose="020B0603020102020204" pitchFamily="34" charset="0"/>
                        </a:rPr>
                        <a:t>Examples</a:t>
                      </a:r>
                      <a:r>
                        <a:rPr lang="en-US" sz="2000" b="0" i="0">
                          <a:solidFill>
                            <a:srgbClr val="5CA9DD"/>
                          </a:solidFill>
                          <a:latin typeface="Franklin Gothic Demi" panose="020B0603020102020204" pitchFamily="34" charset="0"/>
                        </a:rPr>
                        <a:t> </a:t>
                      </a:r>
                    </a:p>
                  </a:txBody>
                  <a:tcPr marT="45600" marB="4560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828190">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Franklin Gothic Medium Cond" panose="020B0606030402020204" pitchFamily="34" charset="0"/>
                          <a:ea typeface="+mn-ea"/>
                          <a:cs typeface="+mn-cs"/>
                        </a:rPr>
                        <a:t>Ransomware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Franklin Gothic Medium Cond" panose="020B0606030402020204" pitchFamily="34" charset="0"/>
                          <a:ea typeface="+mn-ea"/>
                          <a:cs typeface="+mn-cs"/>
                        </a:rPr>
                        <a:t>Adware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Franklin Gothic Medium Cond" panose="020B0606030402020204" pitchFamily="34" charset="0"/>
                          <a:ea typeface="+mn-ea"/>
                          <a:cs typeface="+mn-cs"/>
                        </a:rPr>
                        <a:t>Botnets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Franklin Gothic Medium Cond" panose="020B0606030402020204" pitchFamily="34" charset="0"/>
                          <a:ea typeface="+mn-ea"/>
                          <a:cs typeface="+mn-cs"/>
                        </a:rPr>
                        <a:t>Rootkits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Franklin Gothic Medium Cond" panose="020B0606030402020204" pitchFamily="34" charset="0"/>
                          <a:ea typeface="+mn-ea"/>
                          <a:cs typeface="+mn-cs"/>
                        </a:rPr>
                        <a:t>Spyware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Franklin Gothic Medium Cond" panose="020B0606030402020204" pitchFamily="34" charset="0"/>
                          <a:ea typeface="+mn-ea"/>
                          <a:cs typeface="+mn-cs"/>
                        </a:rPr>
                        <a:t>Viruses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Franklin Gothic Medium Cond" panose="020B0606030402020204" pitchFamily="34" charset="0"/>
                          <a:ea typeface="+mn-ea"/>
                          <a:cs typeface="+mn-cs"/>
                        </a:rPr>
                        <a:t>Worms</a:t>
                      </a:r>
                    </a:p>
                  </a:txBody>
                  <a:tcPr marT="0" marB="456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13" name="Graphic 12">
            <a:extLst>
              <a:ext uri="{FF2B5EF4-FFF2-40B4-BE49-F238E27FC236}">
                <a16:creationId xmlns:a16="http://schemas.microsoft.com/office/drawing/2014/main" id="{06F302BF-EC7A-4790-A9D1-C0C3438F33AD}"/>
              </a:ext>
              <a:ext uri="{C183D7F6-B498-43B3-948B-1728B52AA6E4}">
                <adec:decorative xmlns:adec="http://schemas.microsoft.com/office/drawing/2017/decorative" val="1"/>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14416" t="55317" r="47929"/>
          <a:stretch/>
        </p:blipFill>
        <p:spPr>
          <a:xfrm>
            <a:off x="-52553" y="1"/>
            <a:ext cx="3561661" cy="2203940"/>
          </a:xfrm>
          <a:prstGeom prst="rect">
            <a:avLst/>
          </a:prstGeom>
          <a:effectLst>
            <a:outerShdw blurRad="50800" dist="38100" algn="l" rotWithShape="0">
              <a:prstClr val="black">
                <a:alpha val="40000"/>
              </a:prstClr>
            </a:outerShdw>
          </a:effectLst>
        </p:spPr>
      </p:pic>
      <p:pic>
        <p:nvPicPr>
          <p:cNvPr id="15" name="Graphic 14">
            <a:extLst>
              <a:ext uri="{FF2B5EF4-FFF2-40B4-BE49-F238E27FC236}">
                <a16:creationId xmlns:a16="http://schemas.microsoft.com/office/drawing/2014/main" id="{3C9801C1-4466-4C9F-AB15-C7D68FA313BF}"/>
              </a:ext>
              <a:ext uri="{C183D7F6-B498-43B3-948B-1728B52AA6E4}">
                <adec:decorative xmlns:adec="http://schemas.microsoft.com/office/drawing/2017/decorative" val="1"/>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t="46182" r="22878"/>
          <a:stretch/>
        </p:blipFill>
        <p:spPr>
          <a:xfrm flipH="1">
            <a:off x="-52554" y="-18189"/>
            <a:ext cx="3179598" cy="2218792"/>
          </a:xfrm>
          <a:prstGeom prst="rect">
            <a:avLst/>
          </a:prstGeom>
          <a:effectLst>
            <a:outerShdw blurRad="50800" dist="63500" dir="2700000" algn="tl" rotWithShape="0">
              <a:prstClr val="black">
                <a:alpha val="40000"/>
              </a:prstClr>
            </a:outerShdw>
          </a:effectLst>
        </p:spPr>
      </p:pic>
      <p:pic>
        <p:nvPicPr>
          <p:cNvPr id="12" name="Graphic 11">
            <a:extLst>
              <a:ext uri="{FF2B5EF4-FFF2-40B4-BE49-F238E27FC236}">
                <a16:creationId xmlns:a16="http://schemas.microsoft.com/office/drawing/2014/main" id="{12B918F9-3363-4A7B-8D28-6E42FF9FF8D8}"/>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58294" y="414241"/>
            <a:ext cx="911763" cy="1160425"/>
          </a:xfrm>
          <a:prstGeom prst="rect">
            <a:avLst/>
          </a:prstGeom>
        </p:spPr>
      </p:pic>
      <p:sp>
        <p:nvSpPr>
          <p:cNvPr id="9" name="object 6">
            <a:extLst>
              <a:ext uri="{FF2B5EF4-FFF2-40B4-BE49-F238E27FC236}">
                <a16:creationId xmlns:a16="http://schemas.microsoft.com/office/drawing/2014/main" id="{C822B11A-07C4-4E55-BD45-816B5A017C9B}"/>
              </a:ext>
              <a:ext uri="{C183D7F6-B498-43B3-948B-1728B52AA6E4}">
                <adec:decorative xmlns:adec="http://schemas.microsoft.com/office/drawing/2017/decorative" val="0"/>
              </a:ext>
            </a:extLst>
          </p:cNvPr>
          <p:cNvSpPr txBox="1">
            <a:spLocks/>
          </p:cNvSpPr>
          <p:nvPr/>
        </p:nvSpPr>
        <p:spPr>
          <a:xfrm>
            <a:off x="11596123" y="6463728"/>
            <a:ext cx="274320" cy="1778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25400" marR="0" lvl="0" indent="0" algn="l" defTabSz="914400" rtl="0" eaLnBrk="1" fontAlgn="auto" latinLnBrk="0" hangingPunct="1">
                <a:lnSpc>
                  <a:spcPts val="1240"/>
                </a:lnSpc>
                <a:spcBef>
                  <a:spcPts val="0"/>
                </a:spcBef>
                <a:spcAft>
                  <a:spcPts val="0"/>
                </a:spcAft>
                <a:buClrTx/>
                <a:buSzTx/>
                <a:buFontTx/>
                <a:buNone/>
                <a:tabLst/>
                <a:defRPr/>
              </a:pPr>
              <a:t>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0513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75D1700-8DE3-4646-A61F-90C44A8AFDE6}"/>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77596"/>
          <a:stretch/>
        </p:blipFill>
        <p:spPr>
          <a:xfrm>
            <a:off x="-52552" y="-18189"/>
            <a:ext cx="12297103" cy="1437042"/>
          </a:xfrm>
          <a:prstGeom prst="rect">
            <a:avLst/>
          </a:prstGeom>
        </p:spPr>
      </p:pic>
      <p:pic>
        <p:nvPicPr>
          <p:cNvPr id="10" name="Graphic 9">
            <a:extLst>
              <a:ext uri="{FF2B5EF4-FFF2-40B4-BE49-F238E27FC236}">
                <a16:creationId xmlns:a16="http://schemas.microsoft.com/office/drawing/2014/main" id="{4C01674F-42D7-40B0-ABEB-18F22EA18554}"/>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24225" y="3461929"/>
            <a:ext cx="437530" cy="358531"/>
          </a:xfrm>
          <a:prstGeom prst="rect">
            <a:avLst/>
          </a:prstGeom>
        </p:spPr>
      </p:pic>
      <p:pic>
        <p:nvPicPr>
          <p:cNvPr id="7" name="Graphic 6">
            <a:extLst>
              <a:ext uri="{FF2B5EF4-FFF2-40B4-BE49-F238E27FC236}">
                <a16:creationId xmlns:a16="http://schemas.microsoft.com/office/drawing/2014/main" id="{ADB4F956-A644-49C6-A219-535E46BCB75E}"/>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18550" y="1737957"/>
            <a:ext cx="437530" cy="484649"/>
          </a:xfrm>
          <a:prstGeom prst="rect">
            <a:avLst/>
          </a:prstGeom>
        </p:spPr>
      </p:pic>
      <p:sp>
        <p:nvSpPr>
          <p:cNvPr id="2" name="Title 1">
            <a:extLst>
              <a:ext uri="{FF2B5EF4-FFF2-40B4-BE49-F238E27FC236}">
                <a16:creationId xmlns:a16="http://schemas.microsoft.com/office/drawing/2014/main" id="{902BABCF-D4FC-CB48-B43F-1380AE1ED60F}"/>
              </a:ext>
              <a:ext uri="{C183D7F6-B498-43B3-948B-1728B52AA6E4}">
                <adec:decorative xmlns:adec="http://schemas.microsoft.com/office/drawing/2017/decorative" val="0"/>
              </a:ext>
            </a:extLst>
          </p:cNvPr>
          <p:cNvSpPr>
            <a:spLocks noGrp="1"/>
          </p:cNvSpPr>
          <p:nvPr>
            <p:ph type="title"/>
          </p:nvPr>
        </p:nvSpPr>
        <p:spPr>
          <a:xfrm>
            <a:off x="4544056" y="653450"/>
            <a:ext cx="3700292" cy="1172480"/>
          </a:xfr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all" spc="0" normalizeH="0" noProof="0" dirty="0">
                <a:ln>
                  <a:noFill/>
                </a:ln>
                <a:solidFill>
                  <a:srgbClr val="1C305E"/>
                </a:solidFill>
                <a:effectLst/>
                <a:uLnTx/>
                <a:uFillTx/>
                <a:latin typeface="Franklin Gothic Demi Cond" panose="020B0706030402020204" pitchFamily="34" charset="0"/>
                <a:ea typeface="+mj-ea"/>
                <a:cs typeface="+mj-cs"/>
              </a:rPr>
              <a:t>ransomware</a:t>
            </a:r>
          </a:p>
        </p:txBody>
      </p:sp>
      <p:sp>
        <p:nvSpPr>
          <p:cNvPr id="25" name="Content Placeholder 2">
            <a:extLst>
              <a:ext uri="{FF2B5EF4-FFF2-40B4-BE49-F238E27FC236}">
                <a16:creationId xmlns:a16="http://schemas.microsoft.com/office/drawing/2014/main" id="{71CB062B-08E9-4EEC-A84D-AB3B2C3A7671}"/>
              </a:ext>
              <a:ext uri="{C183D7F6-B498-43B3-948B-1728B52AA6E4}">
                <adec:decorative xmlns:adec="http://schemas.microsoft.com/office/drawing/2017/decorative" val="0"/>
              </a:ext>
            </a:extLst>
          </p:cNvPr>
          <p:cNvSpPr>
            <a:spLocks noGrp="1"/>
          </p:cNvSpPr>
          <p:nvPr>
            <p:ph idx="1"/>
          </p:nvPr>
        </p:nvSpPr>
        <p:spPr>
          <a:xfrm>
            <a:off x="5391759" y="1730479"/>
            <a:ext cx="5966368" cy="4468043"/>
          </a:xfrm>
        </p:spPr>
        <p:txBody>
          <a:bodyPr>
            <a:normAutofit/>
          </a:bodyPr>
          <a:lstStyle/>
          <a:p>
            <a:pPr marL="0" indent="0">
              <a:buNone/>
            </a:pPr>
            <a:r>
              <a:rPr lang="en-US" b="1">
                <a:solidFill>
                  <a:srgbClr val="0C1F3E"/>
                </a:solidFill>
                <a:latin typeface="Franklin Gothic Demi Cond" panose="020B0706030402020204" pitchFamily="34" charset="0"/>
                <a:cs typeface="Arial" panose="020B0604020202020204" pitchFamily="34" charset="0"/>
              </a:rPr>
              <a:t>What is it? </a:t>
            </a:r>
          </a:p>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Malware designed to make data or hardware inaccessible to the victim until a ransom is paid. </a:t>
            </a:r>
          </a:p>
          <a:p>
            <a:pPr marL="0" indent="0">
              <a:buNone/>
            </a:pPr>
            <a:endParaRPr lang="en-US" b="1">
              <a:solidFill>
                <a:srgbClr val="0C1F3E"/>
              </a:solidFill>
              <a:latin typeface="Franklin Gothic Demi Cond" panose="020B0706030402020204" pitchFamily="34" charset="0"/>
              <a:cs typeface="Arial" panose="020B0604020202020204" pitchFamily="34" charset="0"/>
            </a:endParaRPr>
          </a:p>
          <a:p>
            <a:pPr marL="0" indent="0">
              <a:buNone/>
            </a:pPr>
            <a:r>
              <a:rPr lang="en-US" b="1">
                <a:solidFill>
                  <a:srgbClr val="0C1F3E"/>
                </a:solidFill>
                <a:latin typeface="Franklin Gothic Demi Cond" panose="020B0706030402020204" pitchFamily="34" charset="0"/>
                <a:cs typeface="Arial" panose="020B0604020202020204" pitchFamily="34" charset="0"/>
              </a:rPr>
              <a:t>Why should you care?</a:t>
            </a:r>
          </a:p>
          <a:p>
            <a:pPr marL="457200" marR="0" lvl="1" indent="-225425"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Often downloaded as malicious email links</a:t>
            </a:r>
          </a:p>
          <a:p>
            <a:pPr marL="457200" marR="0" lvl="1" indent="-225425"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Damage to both financial stability and reputation</a:t>
            </a:r>
          </a:p>
          <a:p>
            <a:pPr marL="457200" marR="0" lvl="1" indent="-225425"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No guarantee that you will get your data back, even if you pay</a:t>
            </a:r>
          </a:p>
          <a:p>
            <a:pPr marL="457200" marR="0" lvl="1" indent="-225425"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Often used as a decoy for other malicious activity</a:t>
            </a:r>
          </a:p>
        </p:txBody>
      </p:sp>
      <p:graphicFrame>
        <p:nvGraphicFramePr>
          <p:cNvPr id="3" name="Table 2">
            <a:extLst>
              <a:ext uri="{FF2B5EF4-FFF2-40B4-BE49-F238E27FC236}">
                <a16:creationId xmlns:a16="http://schemas.microsoft.com/office/drawing/2014/main" id="{E9DB9990-984D-4BFE-BC94-1FF192BDF0DA}"/>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667861557"/>
              </p:ext>
            </p:extLst>
          </p:nvPr>
        </p:nvGraphicFramePr>
        <p:xfrm>
          <a:off x="804598" y="3010653"/>
          <a:ext cx="3332017" cy="2579744"/>
        </p:xfrm>
        <a:graphic>
          <a:graphicData uri="http://schemas.openxmlformats.org/drawingml/2006/table">
            <a:tbl>
              <a:tblPr firstRow="1">
                <a:tableStyleId>{5C22544A-7EE6-4342-B048-85BDC9FD1C3A}</a:tableStyleId>
              </a:tblPr>
              <a:tblGrid>
                <a:gridCol w="3332017">
                  <a:extLst>
                    <a:ext uri="{9D8B030D-6E8A-4147-A177-3AD203B41FA5}">
                      <a16:colId xmlns:a16="http://schemas.microsoft.com/office/drawing/2014/main" val="20000"/>
                    </a:ext>
                  </a:extLst>
                </a:gridCol>
              </a:tblGrid>
              <a:tr h="400544">
                <a:tc>
                  <a:txBody>
                    <a:bodyPr/>
                    <a:lstStyle/>
                    <a:p>
                      <a:pPr>
                        <a:lnSpc>
                          <a:spcPts val="2200"/>
                        </a:lnSpc>
                        <a:spcAft>
                          <a:spcPts val="600"/>
                        </a:spcAft>
                      </a:pPr>
                      <a:r>
                        <a:rPr lang="en-US" sz="2000" b="0" i="0" dirty="0">
                          <a:solidFill>
                            <a:srgbClr val="005287"/>
                          </a:solidFill>
                          <a:latin typeface="Franklin Gothic Demi" panose="020B0603020102020204" pitchFamily="34" charset="0"/>
                        </a:rPr>
                        <a:t>Examples</a:t>
                      </a:r>
                      <a:r>
                        <a:rPr lang="en-US" sz="2000" b="0" i="0" dirty="0">
                          <a:solidFill>
                            <a:srgbClr val="5CA9DD"/>
                          </a:solidFill>
                          <a:latin typeface="Franklin Gothic Demi" panose="020B0603020102020204" pitchFamily="34" charset="0"/>
                        </a:rPr>
                        <a:t> </a:t>
                      </a:r>
                    </a:p>
                  </a:txBody>
                  <a:tcPr marT="45600" marB="4560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828190">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err="1">
                          <a:ln>
                            <a:noFill/>
                          </a:ln>
                          <a:solidFill>
                            <a:schemeClr val="tx1">
                              <a:lumMod val="75000"/>
                              <a:lumOff val="25000"/>
                            </a:schemeClr>
                          </a:solidFill>
                          <a:effectLst/>
                          <a:uLnTx/>
                          <a:uFillTx/>
                          <a:latin typeface="Franklin Gothic Medium Cond" panose="020B0606030402020204" pitchFamily="34" charset="0"/>
                          <a:ea typeface="+mn-ea"/>
                          <a:cs typeface="+mn-cs"/>
                        </a:rPr>
                        <a:t>Cryptolocker</a:t>
                      </a:r>
                      <a:endParaRPr kumimoji="0" lang="en-US" sz="2000" b="0" i="0" u="none" strike="noStrike" kern="1200" cap="none" spc="0" normalizeH="0" baseline="0" noProof="0" dirty="0">
                        <a:ln>
                          <a:noFill/>
                        </a:ln>
                        <a:solidFill>
                          <a:schemeClr val="tx1">
                            <a:lumMod val="75000"/>
                            <a:lumOff val="25000"/>
                          </a:schemeClr>
                        </a:solidFill>
                        <a:effectLst/>
                        <a:uLnTx/>
                        <a:uFillTx/>
                        <a:latin typeface="Franklin Gothic Medium Cond" panose="020B06060304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Franklin Gothic Medium Cond" panose="020B0606030402020204" pitchFamily="34" charset="0"/>
                          <a:ea typeface="+mn-ea"/>
                          <a:cs typeface="+mn-cs"/>
                        </a:rPr>
                        <a:t>Winlock</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err="1">
                          <a:ln>
                            <a:noFill/>
                          </a:ln>
                          <a:solidFill>
                            <a:schemeClr val="tx1">
                              <a:lumMod val="75000"/>
                              <a:lumOff val="25000"/>
                            </a:schemeClr>
                          </a:solidFill>
                          <a:effectLst/>
                          <a:uLnTx/>
                          <a:uFillTx/>
                          <a:latin typeface="Franklin Gothic Medium Cond" panose="020B0606030402020204" pitchFamily="34" charset="0"/>
                          <a:ea typeface="+mn-ea"/>
                          <a:cs typeface="+mn-cs"/>
                        </a:rPr>
                        <a:t>Cryptowall</a:t>
                      </a:r>
                      <a:endParaRPr kumimoji="0" lang="en-US" sz="2000" b="0" i="0" u="none" strike="noStrike" kern="1200" cap="none" spc="0" normalizeH="0" baseline="0" noProof="0" dirty="0">
                        <a:ln>
                          <a:noFill/>
                        </a:ln>
                        <a:solidFill>
                          <a:schemeClr val="tx1">
                            <a:lumMod val="75000"/>
                            <a:lumOff val="25000"/>
                          </a:schemeClr>
                        </a:solidFill>
                        <a:effectLst/>
                        <a:uLnTx/>
                        <a:uFillTx/>
                        <a:latin typeface="Franklin Gothic Medium Cond" panose="020B0606030402020204" pitchFamily="34" charset="0"/>
                        <a:ea typeface="+mn-ea"/>
                        <a:cs typeface="+mn-cs"/>
                      </a:endParaRPr>
                    </a:p>
                    <a:p>
                      <a:pPr marL="285750" marR="0" lvl="0" indent="-285750" algn="l" rtl="0" eaLnBrk="1" fontAlgn="auto" latinLnBrk="0" hangingPunct="1">
                        <a:lnSpc>
                          <a:spcPct val="100000"/>
                        </a:lnSpc>
                        <a:spcBef>
                          <a:spcPts val="0"/>
                        </a:spcBef>
                        <a:spcAft>
                          <a:spcPts val="0"/>
                        </a:spcAft>
                        <a:buClrTx/>
                        <a:buSzTx/>
                        <a:buFont typeface="Wingdings" panose="05000000000000000000" pitchFamily="2" charset="2"/>
                        <a:buChar char="§"/>
                      </a:pPr>
                      <a:r>
                        <a:rPr kumimoji="0" lang="en-US" sz="2000" b="0" i="0" u="none" strike="noStrike" kern="1200" cap="none" spc="0" normalizeH="0" baseline="0" noProof="0" dirty="0" err="1">
                          <a:ln>
                            <a:noFill/>
                          </a:ln>
                          <a:solidFill>
                            <a:schemeClr val="tx1">
                              <a:lumMod val="75000"/>
                              <a:lumOff val="25000"/>
                            </a:schemeClr>
                          </a:solidFill>
                          <a:effectLst/>
                          <a:uLnTx/>
                          <a:uFillTx/>
                          <a:latin typeface="Franklin Gothic Medium Cond"/>
                          <a:ea typeface="+mn-ea"/>
                          <a:cs typeface="+mn-cs"/>
                        </a:rPr>
                        <a:t>Reveton</a:t>
                      </a:r>
                      <a:r>
                        <a:rPr lang="en-US" sz="2000" b="0" i="0" u="none" strike="noStrike" kern="1200" cap="none" spc="0" normalizeH="0" baseline="0" noProof="0" dirty="0">
                          <a:ln>
                            <a:noFill/>
                          </a:ln>
                          <a:solidFill>
                            <a:schemeClr val="tx1">
                              <a:lumMod val="75000"/>
                              <a:lumOff val="25000"/>
                            </a:schemeClr>
                          </a:solidFill>
                          <a:effectLst/>
                          <a:uLnTx/>
                          <a:uFillTx/>
                          <a:latin typeface="Franklin Gothic Medium Cond"/>
                          <a:ea typeface="+mn-ea"/>
                          <a:cs typeface="+mn-cs"/>
                        </a:rPr>
                        <a:t> </a:t>
                      </a:r>
                      <a:endParaRPr kumimoji="0" lang="en-US" sz="2000" b="0" i="0" u="none" strike="noStrike" kern="1200" cap="none" spc="0" normalizeH="0" baseline="0" noProof="0" dirty="0">
                        <a:ln>
                          <a:noFill/>
                        </a:ln>
                        <a:solidFill>
                          <a:srgbClr val="404040"/>
                        </a:solidFill>
                        <a:effectLst/>
                        <a:uLnTx/>
                        <a:uFillTx/>
                        <a:latin typeface="Franklin Gothic Medium Cond"/>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Franklin Gothic Medium Cond" panose="020B0606030402020204" pitchFamily="34" charset="0"/>
                          <a:ea typeface="+mn-ea"/>
                          <a:cs typeface="+mn-cs"/>
                        </a:rPr>
                        <a:t>Bad rabbit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err="1">
                          <a:ln>
                            <a:noFill/>
                          </a:ln>
                          <a:solidFill>
                            <a:schemeClr val="tx1">
                              <a:lumMod val="75000"/>
                              <a:lumOff val="25000"/>
                            </a:schemeClr>
                          </a:solidFill>
                          <a:effectLst/>
                          <a:uLnTx/>
                          <a:uFillTx/>
                          <a:latin typeface="Franklin Gothic Medium Cond" panose="020B0606030402020204" pitchFamily="34" charset="0"/>
                          <a:ea typeface="+mn-ea"/>
                          <a:cs typeface="+mn-cs"/>
                        </a:rPr>
                        <a:t>Crysis</a:t>
                      </a:r>
                      <a:endParaRPr kumimoji="0" lang="en-US" sz="2000" b="0" i="0" u="none" strike="noStrike" kern="1200" cap="none" spc="0" normalizeH="0" baseline="0" noProof="0" dirty="0">
                        <a:ln>
                          <a:noFill/>
                        </a:ln>
                        <a:solidFill>
                          <a:schemeClr val="tx1">
                            <a:lumMod val="75000"/>
                            <a:lumOff val="25000"/>
                          </a:schemeClr>
                        </a:solidFill>
                        <a:effectLst/>
                        <a:uLnTx/>
                        <a:uFillTx/>
                        <a:latin typeface="Franklin Gothic Medium Cond" panose="020B06060304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err="1">
                          <a:ln>
                            <a:noFill/>
                          </a:ln>
                          <a:solidFill>
                            <a:schemeClr val="tx1">
                              <a:lumMod val="75000"/>
                              <a:lumOff val="25000"/>
                            </a:schemeClr>
                          </a:solidFill>
                          <a:effectLst/>
                          <a:uLnTx/>
                          <a:uFillTx/>
                          <a:latin typeface="Franklin Gothic Medium Cond" panose="020B0606030402020204" pitchFamily="34" charset="0"/>
                          <a:ea typeface="+mn-ea"/>
                          <a:cs typeface="+mn-cs"/>
                        </a:rPr>
                        <a:t>Wannacry</a:t>
                      </a:r>
                      <a:endParaRPr kumimoji="0" lang="en-US" sz="2000" b="0" i="0" u="none" strike="noStrike" kern="1200" cap="none" spc="0" normalizeH="0" baseline="0" noProof="0" dirty="0">
                        <a:ln>
                          <a:noFill/>
                        </a:ln>
                        <a:solidFill>
                          <a:schemeClr val="tx1">
                            <a:lumMod val="75000"/>
                            <a:lumOff val="25000"/>
                          </a:schemeClr>
                        </a:solidFill>
                        <a:effectLst/>
                        <a:uLnTx/>
                        <a:uFillTx/>
                        <a:latin typeface="Franklin Gothic Medium Cond" panose="020B0606030402020204" pitchFamily="34" charset="0"/>
                        <a:ea typeface="+mn-ea"/>
                        <a:cs typeface="+mn-cs"/>
                      </a:endParaRPr>
                    </a:p>
                  </a:txBody>
                  <a:tcPr marT="0" marB="456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13" name="Graphic 12">
            <a:extLst>
              <a:ext uri="{FF2B5EF4-FFF2-40B4-BE49-F238E27FC236}">
                <a16:creationId xmlns:a16="http://schemas.microsoft.com/office/drawing/2014/main" id="{CE9D2A08-4B49-4FA3-B720-178990D12D5C}"/>
              </a:ext>
              <a:ext uri="{C183D7F6-B498-43B3-948B-1728B52AA6E4}">
                <adec:decorative xmlns:adec="http://schemas.microsoft.com/office/drawing/2017/decorative" val="1"/>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14416" t="55317" r="47929"/>
          <a:stretch/>
        </p:blipFill>
        <p:spPr>
          <a:xfrm>
            <a:off x="-52553" y="1"/>
            <a:ext cx="3561661" cy="2203940"/>
          </a:xfrm>
          <a:prstGeom prst="rect">
            <a:avLst/>
          </a:prstGeom>
          <a:effectLst>
            <a:outerShdw blurRad="50800" dist="38100" algn="l" rotWithShape="0">
              <a:prstClr val="black">
                <a:alpha val="40000"/>
              </a:prstClr>
            </a:outerShdw>
          </a:effectLst>
        </p:spPr>
      </p:pic>
      <p:pic>
        <p:nvPicPr>
          <p:cNvPr id="15" name="Graphic 14">
            <a:extLst>
              <a:ext uri="{FF2B5EF4-FFF2-40B4-BE49-F238E27FC236}">
                <a16:creationId xmlns:a16="http://schemas.microsoft.com/office/drawing/2014/main" id="{0C8990FF-DDE3-498A-B4B0-F0CDEC204182}"/>
              </a:ext>
              <a:ext uri="{C183D7F6-B498-43B3-948B-1728B52AA6E4}">
                <adec:decorative xmlns:adec="http://schemas.microsoft.com/office/drawing/2017/decorative" val="1"/>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t="46182" r="22878"/>
          <a:stretch/>
        </p:blipFill>
        <p:spPr>
          <a:xfrm flipH="1">
            <a:off x="-52554" y="-18189"/>
            <a:ext cx="3179598" cy="2218792"/>
          </a:xfrm>
          <a:prstGeom prst="rect">
            <a:avLst/>
          </a:prstGeom>
          <a:effectLst>
            <a:outerShdw blurRad="50800" dist="63500" dir="2700000" algn="tl" rotWithShape="0">
              <a:prstClr val="black">
                <a:alpha val="40000"/>
              </a:prstClr>
            </a:outerShdw>
          </a:effectLst>
        </p:spPr>
      </p:pic>
      <p:pic>
        <p:nvPicPr>
          <p:cNvPr id="12" name="Graphic 11">
            <a:extLst>
              <a:ext uri="{FF2B5EF4-FFF2-40B4-BE49-F238E27FC236}">
                <a16:creationId xmlns:a16="http://schemas.microsoft.com/office/drawing/2014/main" id="{2A62FE6D-0CFE-45E6-B733-8C45032DD466}"/>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74179" y="353956"/>
            <a:ext cx="1160005" cy="1160005"/>
          </a:xfrm>
          <a:prstGeom prst="rect">
            <a:avLst/>
          </a:prstGeom>
        </p:spPr>
      </p:pic>
      <p:sp>
        <p:nvSpPr>
          <p:cNvPr id="18" name="Rectangle 17">
            <a:extLst>
              <a:ext uri="{FF2B5EF4-FFF2-40B4-BE49-F238E27FC236}">
                <a16:creationId xmlns:a16="http://schemas.microsoft.com/office/drawing/2014/main" id="{F9CD467F-6587-4AAE-AF29-3CC5678F87DA}"/>
              </a:ext>
              <a:ext uri="{C183D7F6-B498-43B3-948B-1728B52AA6E4}">
                <adec:decorative xmlns:adec="http://schemas.microsoft.com/office/drawing/2017/decorative" val="1"/>
              </a:ext>
            </a:extLst>
          </p:cNvPr>
          <p:cNvSpPr/>
          <p:nvPr/>
        </p:nvSpPr>
        <p:spPr>
          <a:xfrm>
            <a:off x="0" y="6686286"/>
            <a:ext cx="12192000" cy="177800"/>
          </a:xfrm>
          <a:prstGeom prst="rect">
            <a:avLst/>
          </a:prstGeom>
          <a:solidFill>
            <a:srgbClr val="950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6">
            <a:extLst>
              <a:ext uri="{FF2B5EF4-FFF2-40B4-BE49-F238E27FC236}">
                <a16:creationId xmlns:a16="http://schemas.microsoft.com/office/drawing/2014/main" id="{C822B11A-07C4-4E55-BD45-816B5A017C9B}"/>
              </a:ext>
              <a:ext uri="{C183D7F6-B498-43B3-948B-1728B52AA6E4}">
                <adec:decorative xmlns:adec="http://schemas.microsoft.com/office/drawing/2017/decorative" val="0"/>
              </a:ext>
            </a:extLst>
          </p:cNvPr>
          <p:cNvSpPr txBox="1">
            <a:spLocks/>
          </p:cNvSpPr>
          <p:nvPr/>
        </p:nvSpPr>
        <p:spPr>
          <a:xfrm>
            <a:off x="11596123" y="6463728"/>
            <a:ext cx="274320" cy="1778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25400" marR="0" lvl="0" indent="0" algn="l" defTabSz="914400" rtl="0" eaLnBrk="1" fontAlgn="auto" latinLnBrk="0" hangingPunct="1">
                <a:lnSpc>
                  <a:spcPts val="124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5752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75D1700-8DE3-4646-A61F-90C44A8AFDE6}"/>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77596"/>
          <a:stretch/>
        </p:blipFill>
        <p:spPr>
          <a:xfrm>
            <a:off x="-52552" y="-18189"/>
            <a:ext cx="12297103" cy="1437042"/>
          </a:xfrm>
          <a:prstGeom prst="rect">
            <a:avLst/>
          </a:prstGeom>
        </p:spPr>
      </p:pic>
      <p:pic>
        <p:nvPicPr>
          <p:cNvPr id="10" name="Graphic 9">
            <a:extLst>
              <a:ext uri="{FF2B5EF4-FFF2-40B4-BE49-F238E27FC236}">
                <a16:creationId xmlns:a16="http://schemas.microsoft.com/office/drawing/2014/main" id="{4C01674F-42D7-40B0-ABEB-18F22EA18554}"/>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24225" y="3461929"/>
            <a:ext cx="437530" cy="358531"/>
          </a:xfrm>
          <a:prstGeom prst="rect">
            <a:avLst/>
          </a:prstGeom>
        </p:spPr>
      </p:pic>
      <p:pic>
        <p:nvPicPr>
          <p:cNvPr id="7" name="Graphic 6">
            <a:extLst>
              <a:ext uri="{FF2B5EF4-FFF2-40B4-BE49-F238E27FC236}">
                <a16:creationId xmlns:a16="http://schemas.microsoft.com/office/drawing/2014/main" id="{ADB4F956-A644-49C6-A219-535E46BCB75E}"/>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18550" y="1737957"/>
            <a:ext cx="437530" cy="484649"/>
          </a:xfrm>
          <a:prstGeom prst="rect">
            <a:avLst/>
          </a:prstGeom>
        </p:spPr>
      </p:pic>
      <p:sp>
        <p:nvSpPr>
          <p:cNvPr id="2" name="Title 1">
            <a:extLst>
              <a:ext uri="{FF2B5EF4-FFF2-40B4-BE49-F238E27FC236}">
                <a16:creationId xmlns:a16="http://schemas.microsoft.com/office/drawing/2014/main" id="{902BABCF-D4FC-CB48-B43F-1380AE1ED60F}"/>
              </a:ext>
            </a:extLst>
          </p:cNvPr>
          <p:cNvSpPr>
            <a:spLocks noGrp="1"/>
          </p:cNvSpPr>
          <p:nvPr>
            <p:ph type="title"/>
          </p:nvPr>
        </p:nvSpPr>
        <p:spPr>
          <a:xfrm>
            <a:off x="4544056" y="653450"/>
            <a:ext cx="3700292" cy="1172480"/>
          </a:xfr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all" spc="0" normalizeH="0" noProof="0">
                <a:ln>
                  <a:noFill/>
                </a:ln>
                <a:solidFill>
                  <a:srgbClr val="1C305E"/>
                </a:solidFill>
                <a:effectLst/>
                <a:uLnTx/>
                <a:uFillTx/>
                <a:latin typeface="Franklin Gothic Demi Cond" panose="020B0706030402020204" pitchFamily="34" charset="0"/>
                <a:ea typeface="+mj-ea"/>
                <a:cs typeface="+mj-cs"/>
              </a:rPr>
              <a:t>bots</a:t>
            </a:r>
          </a:p>
        </p:txBody>
      </p:sp>
      <p:sp>
        <p:nvSpPr>
          <p:cNvPr id="25" name="Content Placeholder 2">
            <a:extLst>
              <a:ext uri="{FF2B5EF4-FFF2-40B4-BE49-F238E27FC236}">
                <a16:creationId xmlns:a16="http://schemas.microsoft.com/office/drawing/2014/main" id="{71CB062B-08E9-4EEC-A84D-AB3B2C3A7671}"/>
              </a:ext>
            </a:extLst>
          </p:cNvPr>
          <p:cNvSpPr>
            <a:spLocks noGrp="1"/>
          </p:cNvSpPr>
          <p:nvPr>
            <p:ph idx="1"/>
          </p:nvPr>
        </p:nvSpPr>
        <p:spPr>
          <a:xfrm>
            <a:off x="5391759" y="1730479"/>
            <a:ext cx="5966368" cy="4468043"/>
          </a:xfrm>
        </p:spPr>
        <p:txBody>
          <a:bodyPr>
            <a:normAutofit lnSpcReduction="10000"/>
          </a:bodyPr>
          <a:lstStyle/>
          <a:p>
            <a:pPr marL="0" indent="0">
              <a:buNone/>
            </a:pPr>
            <a:r>
              <a:rPr lang="en-US" b="1">
                <a:solidFill>
                  <a:srgbClr val="0C1F3E"/>
                </a:solidFill>
                <a:latin typeface="Franklin Gothic Demi Cond" panose="020B0706030402020204" pitchFamily="34" charset="0"/>
                <a:cs typeface="Arial" panose="020B0604020202020204" pitchFamily="34" charset="0"/>
              </a:rPr>
              <a:t>What is it? </a:t>
            </a:r>
          </a:p>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Bots are a type of program used for automating tasks on the internet.</a:t>
            </a:r>
          </a:p>
          <a:p>
            <a:pPr marL="0" indent="0">
              <a:buNone/>
            </a:pPr>
            <a:endParaRPr lang="en-US" b="1">
              <a:solidFill>
                <a:srgbClr val="0C1F3E"/>
              </a:solidFill>
              <a:latin typeface="Franklin Gothic Demi Cond" panose="020B0706030402020204" pitchFamily="34" charset="0"/>
              <a:cs typeface="Arial" panose="020B0604020202020204" pitchFamily="34" charset="0"/>
            </a:endParaRPr>
          </a:p>
          <a:p>
            <a:pPr marL="0" indent="0">
              <a:buNone/>
            </a:pPr>
            <a:r>
              <a:rPr lang="en-US" b="1">
                <a:solidFill>
                  <a:srgbClr val="0C1F3E"/>
                </a:solidFill>
                <a:latin typeface="Franklin Gothic Demi Cond" panose="020B0706030402020204" pitchFamily="34" charset="0"/>
                <a:cs typeface="Arial" panose="020B0604020202020204" pitchFamily="34" charset="0"/>
              </a:rPr>
              <a:t>Why should you care?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Malicious bots can:</a:t>
            </a:r>
          </a:p>
          <a:p>
            <a:pPr marL="457200" marR="0" lvl="1" indent="-225425"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Gather passwords</a:t>
            </a:r>
          </a:p>
          <a:p>
            <a:pPr marL="457200" marR="0" lvl="1" indent="-225425"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Log keystrokes</a:t>
            </a:r>
          </a:p>
          <a:p>
            <a:pPr marL="457200" marR="0" lvl="1" indent="-225425"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Obtain financial information</a:t>
            </a:r>
          </a:p>
          <a:p>
            <a:pPr marL="457200" marR="0" lvl="1" indent="-225425"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Hijack social media accounts</a:t>
            </a:r>
          </a:p>
          <a:p>
            <a:pPr marL="457200" marR="0" lvl="1" indent="-225425"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Use your email to send spam</a:t>
            </a:r>
          </a:p>
          <a:p>
            <a:pPr marL="457200" marR="0" lvl="1" indent="-225425"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Open back doors on the infected device</a:t>
            </a:r>
          </a:p>
        </p:txBody>
      </p:sp>
      <p:graphicFrame>
        <p:nvGraphicFramePr>
          <p:cNvPr id="3" name="Table 2">
            <a:extLst>
              <a:ext uri="{FF2B5EF4-FFF2-40B4-BE49-F238E27FC236}">
                <a16:creationId xmlns:a16="http://schemas.microsoft.com/office/drawing/2014/main" id="{E9DB9990-984D-4BFE-BC94-1FF192BDF0DA}"/>
              </a:ext>
            </a:extLst>
          </p:cNvPr>
          <p:cNvGraphicFramePr>
            <a:graphicFrameLocks noGrp="1"/>
          </p:cNvGraphicFramePr>
          <p:nvPr>
            <p:extLst>
              <p:ext uri="{D42A27DB-BD31-4B8C-83A1-F6EECF244321}">
                <p14:modId xmlns:p14="http://schemas.microsoft.com/office/powerpoint/2010/main" val="3713163648"/>
              </p:ext>
            </p:extLst>
          </p:nvPr>
        </p:nvGraphicFramePr>
        <p:xfrm>
          <a:off x="804598" y="3010653"/>
          <a:ext cx="3334915" cy="2579744"/>
        </p:xfrm>
        <a:graphic>
          <a:graphicData uri="http://schemas.openxmlformats.org/drawingml/2006/table">
            <a:tbl>
              <a:tblPr firstRow="1">
                <a:tableStyleId>{5C22544A-7EE6-4342-B048-85BDC9FD1C3A}</a:tableStyleId>
              </a:tblPr>
              <a:tblGrid>
                <a:gridCol w="3334915">
                  <a:extLst>
                    <a:ext uri="{9D8B030D-6E8A-4147-A177-3AD203B41FA5}">
                      <a16:colId xmlns:a16="http://schemas.microsoft.com/office/drawing/2014/main" val="20000"/>
                    </a:ext>
                  </a:extLst>
                </a:gridCol>
              </a:tblGrid>
              <a:tr h="400544">
                <a:tc>
                  <a:txBody>
                    <a:bodyPr/>
                    <a:lstStyle/>
                    <a:p>
                      <a:pPr>
                        <a:lnSpc>
                          <a:spcPts val="2200"/>
                        </a:lnSpc>
                        <a:spcAft>
                          <a:spcPts val="600"/>
                        </a:spcAft>
                      </a:pPr>
                      <a:r>
                        <a:rPr lang="en-US" sz="2000" b="0" i="0">
                          <a:solidFill>
                            <a:srgbClr val="005287"/>
                          </a:solidFill>
                          <a:latin typeface="Franklin Gothic Demi" panose="020B0603020102020204" pitchFamily="34" charset="0"/>
                        </a:rPr>
                        <a:t>Did You Know?</a:t>
                      </a:r>
                      <a:r>
                        <a:rPr lang="en-US" sz="2000" b="0" i="0">
                          <a:solidFill>
                            <a:srgbClr val="5CA9DD"/>
                          </a:solidFill>
                          <a:latin typeface="Franklin Gothic Demi" panose="020B0603020102020204" pitchFamily="34" charset="0"/>
                        </a:rPr>
                        <a:t> </a:t>
                      </a:r>
                    </a:p>
                  </a:txBody>
                  <a:tcPr marT="45600" marB="4560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82819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Franklin Gothic Medium Cond" panose="020B0606030402020204" pitchFamily="34" charset="0"/>
                          <a:ea typeface="+mn-ea"/>
                          <a:cs typeface="+mn-cs"/>
                        </a:rPr>
                        <a:t>Not all bots are bad. When you use a search engine, these results are made possible by the help of bots “crawling” the internet and indexing content. Chatbots like Siri and Alexa are another common type of “good” bot. </a:t>
                      </a:r>
                    </a:p>
                  </a:txBody>
                  <a:tcPr marT="0" marB="456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16" name="Graphic 15">
            <a:extLst>
              <a:ext uri="{FF2B5EF4-FFF2-40B4-BE49-F238E27FC236}">
                <a16:creationId xmlns:a16="http://schemas.microsoft.com/office/drawing/2014/main" id="{02FB302A-1211-4218-BCE2-84C92636D7EB}"/>
              </a:ext>
              <a:ext uri="{C183D7F6-B498-43B3-948B-1728B52AA6E4}">
                <adec:decorative xmlns:adec="http://schemas.microsoft.com/office/drawing/2017/decorative" val="1"/>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14416" t="55317" r="47929"/>
          <a:stretch/>
        </p:blipFill>
        <p:spPr>
          <a:xfrm>
            <a:off x="-52553" y="1"/>
            <a:ext cx="3561661" cy="2203940"/>
          </a:xfrm>
          <a:prstGeom prst="rect">
            <a:avLst/>
          </a:prstGeom>
          <a:effectLst>
            <a:outerShdw blurRad="50800" dist="38100" algn="l" rotWithShape="0">
              <a:prstClr val="black">
                <a:alpha val="40000"/>
              </a:prstClr>
            </a:outerShdw>
          </a:effectLst>
        </p:spPr>
      </p:pic>
      <p:pic>
        <p:nvPicPr>
          <p:cNvPr id="17" name="Graphic 16">
            <a:extLst>
              <a:ext uri="{FF2B5EF4-FFF2-40B4-BE49-F238E27FC236}">
                <a16:creationId xmlns:a16="http://schemas.microsoft.com/office/drawing/2014/main" id="{9D133F63-30CA-4433-BA71-18C9A946EEF9}"/>
              </a:ext>
              <a:ext uri="{C183D7F6-B498-43B3-948B-1728B52AA6E4}">
                <adec:decorative xmlns:adec="http://schemas.microsoft.com/office/drawing/2017/decorative" val="1"/>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t="46182" r="22878"/>
          <a:stretch/>
        </p:blipFill>
        <p:spPr>
          <a:xfrm flipH="1">
            <a:off x="-52554" y="-18189"/>
            <a:ext cx="3179598" cy="2218792"/>
          </a:xfrm>
          <a:prstGeom prst="rect">
            <a:avLst/>
          </a:prstGeom>
          <a:effectLst>
            <a:outerShdw blurRad="50800" dist="63500" dir="2700000" algn="tl" rotWithShape="0">
              <a:prstClr val="black">
                <a:alpha val="40000"/>
              </a:prstClr>
            </a:outerShdw>
          </a:effectLst>
        </p:spPr>
      </p:pic>
      <p:pic>
        <p:nvPicPr>
          <p:cNvPr id="14" name="Graphic 13">
            <a:extLst>
              <a:ext uri="{FF2B5EF4-FFF2-40B4-BE49-F238E27FC236}">
                <a16:creationId xmlns:a16="http://schemas.microsoft.com/office/drawing/2014/main" id="{56244047-F90F-4687-AA77-4D330892767D}"/>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04598" y="369972"/>
            <a:ext cx="920339" cy="1204810"/>
          </a:xfrm>
          <a:prstGeom prst="rect">
            <a:avLst/>
          </a:prstGeom>
        </p:spPr>
      </p:pic>
      <p:sp>
        <p:nvSpPr>
          <p:cNvPr id="18" name="Rectangle 17">
            <a:extLst>
              <a:ext uri="{FF2B5EF4-FFF2-40B4-BE49-F238E27FC236}">
                <a16:creationId xmlns:a16="http://schemas.microsoft.com/office/drawing/2014/main" id="{C748EB37-A236-4010-9193-9A39916C911C}"/>
              </a:ext>
              <a:ext uri="{C183D7F6-B498-43B3-948B-1728B52AA6E4}">
                <adec:decorative xmlns:adec="http://schemas.microsoft.com/office/drawing/2017/decorative" val="1"/>
              </a:ext>
            </a:extLst>
          </p:cNvPr>
          <p:cNvSpPr/>
          <p:nvPr/>
        </p:nvSpPr>
        <p:spPr>
          <a:xfrm>
            <a:off x="0" y="6699165"/>
            <a:ext cx="12192000" cy="177800"/>
          </a:xfrm>
          <a:prstGeom prst="rect">
            <a:avLst/>
          </a:prstGeom>
          <a:solidFill>
            <a:srgbClr val="314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6">
            <a:extLst>
              <a:ext uri="{FF2B5EF4-FFF2-40B4-BE49-F238E27FC236}">
                <a16:creationId xmlns:a16="http://schemas.microsoft.com/office/drawing/2014/main" id="{C822B11A-07C4-4E55-BD45-816B5A017C9B}"/>
              </a:ext>
            </a:extLst>
          </p:cNvPr>
          <p:cNvSpPr txBox="1">
            <a:spLocks/>
          </p:cNvSpPr>
          <p:nvPr/>
        </p:nvSpPr>
        <p:spPr>
          <a:xfrm>
            <a:off x="11596123" y="6463728"/>
            <a:ext cx="274320" cy="1778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25400" marR="0" lvl="0" indent="0" algn="l" defTabSz="914400" rtl="0" eaLnBrk="1" fontAlgn="auto" latinLnBrk="0" hangingPunct="1">
                <a:lnSpc>
                  <a:spcPts val="124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4482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75D1700-8DE3-4646-A61F-90C44A8AFDE6}"/>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77596"/>
          <a:stretch/>
        </p:blipFill>
        <p:spPr>
          <a:xfrm>
            <a:off x="-52552" y="-18189"/>
            <a:ext cx="12297103" cy="1437042"/>
          </a:xfrm>
          <a:prstGeom prst="rect">
            <a:avLst/>
          </a:prstGeom>
        </p:spPr>
      </p:pic>
      <p:sp>
        <p:nvSpPr>
          <p:cNvPr id="2" name="Title 1">
            <a:extLst>
              <a:ext uri="{FF2B5EF4-FFF2-40B4-BE49-F238E27FC236}">
                <a16:creationId xmlns:a16="http://schemas.microsoft.com/office/drawing/2014/main" id="{902BABCF-D4FC-CB48-B43F-1380AE1ED60F}"/>
              </a:ext>
            </a:extLst>
          </p:cNvPr>
          <p:cNvSpPr>
            <a:spLocks noGrp="1"/>
          </p:cNvSpPr>
          <p:nvPr>
            <p:ph type="title"/>
          </p:nvPr>
        </p:nvSpPr>
        <p:spPr>
          <a:xfrm>
            <a:off x="4544056" y="653450"/>
            <a:ext cx="6266512" cy="1172480"/>
          </a:xfr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all" spc="0" normalizeH="0" noProof="0">
                <a:ln>
                  <a:noFill/>
                </a:ln>
                <a:solidFill>
                  <a:srgbClr val="1C305E"/>
                </a:solidFill>
                <a:effectLst/>
                <a:uLnTx/>
                <a:uFillTx/>
                <a:latin typeface="Franklin Gothic Demi Cond" panose="020B0706030402020204" pitchFamily="34" charset="0"/>
                <a:ea typeface="+mj-ea"/>
                <a:cs typeface="+mj-cs"/>
              </a:rPr>
              <a:t>Physical cyber attacks</a:t>
            </a:r>
          </a:p>
        </p:txBody>
      </p:sp>
      <p:sp>
        <p:nvSpPr>
          <p:cNvPr id="25" name="Content Placeholder 2">
            <a:extLst>
              <a:ext uri="{FF2B5EF4-FFF2-40B4-BE49-F238E27FC236}">
                <a16:creationId xmlns:a16="http://schemas.microsoft.com/office/drawing/2014/main" id="{71CB062B-08E9-4EEC-A84D-AB3B2C3A7671}"/>
              </a:ext>
            </a:extLst>
          </p:cNvPr>
          <p:cNvSpPr>
            <a:spLocks noGrp="1"/>
          </p:cNvSpPr>
          <p:nvPr>
            <p:ph idx="1"/>
          </p:nvPr>
        </p:nvSpPr>
        <p:spPr>
          <a:xfrm>
            <a:off x="5391759" y="1730479"/>
            <a:ext cx="6266512" cy="4468043"/>
          </a:xfrm>
        </p:spPr>
        <p:txBody>
          <a:bodyPr>
            <a:normAutofit/>
          </a:bodyPr>
          <a:lstStyle/>
          <a:p>
            <a:pPr marL="0" indent="0">
              <a:buNone/>
            </a:pPr>
            <a:r>
              <a:rPr lang="en-US" b="1">
                <a:solidFill>
                  <a:srgbClr val="0C1F3E"/>
                </a:solidFill>
                <a:latin typeface="Franklin Gothic Demi Cond" panose="020B0706030402020204" pitchFamily="34" charset="0"/>
                <a:cs typeface="Arial" panose="020B0604020202020204" pitchFamily="34" charset="0"/>
              </a:rPr>
              <a:t>What is it? </a:t>
            </a:r>
          </a:p>
          <a:p>
            <a:pPr marL="0" marR="0" lvl="1" indent="0" algn="l" defTabSz="914400" rtl="0" eaLnBrk="1" fontAlgn="auto" latinLnBrk="0" hangingPunct="1">
              <a:spcBef>
                <a:spcPts val="5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Physical cyber attacks use hardware, external storage devices, or other physical attack vectors to infect, damage, or otherwise compromise digital systems. This can include…</a:t>
            </a:r>
          </a:p>
          <a:p>
            <a:pPr marL="457200" marR="0" lvl="1" indent="-225425" algn="l" defTabSz="914400" rtl="0" eaLnBrk="1" fontAlgn="auto" latinLnBrk="0" hangingPunct="1">
              <a:spcBef>
                <a:spcPts val="5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USB storage devices</a:t>
            </a:r>
          </a:p>
          <a:p>
            <a:pPr marL="457200" marR="0" lvl="1" indent="-225425" algn="l" defTabSz="914400" rtl="0" eaLnBrk="1" fontAlgn="auto" latinLnBrk="0" hangingPunct="1">
              <a:spcBef>
                <a:spcPts val="5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CD/DVD</a:t>
            </a:r>
          </a:p>
          <a:p>
            <a:pPr marL="457200" marR="0" lvl="1" indent="-225425" algn="l" defTabSz="914400" rtl="0" eaLnBrk="1" fontAlgn="auto" latinLnBrk="0" hangingPunct="1">
              <a:spcBef>
                <a:spcPts val="5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Internet of Things (IoT)</a:t>
            </a:r>
          </a:p>
          <a:p>
            <a:pPr marL="0" indent="0">
              <a:buNone/>
            </a:pPr>
            <a:r>
              <a:rPr lang="en-US" b="1">
                <a:solidFill>
                  <a:srgbClr val="0C1F3E"/>
                </a:solidFill>
                <a:latin typeface="Franklin Gothic Demi Cond" panose="020B0706030402020204" pitchFamily="34" charset="0"/>
                <a:cs typeface="Arial" panose="020B0604020202020204" pitchFamily="34" charset="0"/>
              </a:rPr>
              <a:t>Why should you care?</a:t>
            </a:r>
          </a:p>
          <a:p>
            <a:pPr marL="457200" marR="0" lvl="1" indent="-225425" algn="l" defTabSz="914400" rtl="0" eaLnBrk="1" fontAlgn="auto" latinLnBrk="0" hangingPunct="1">
              <a:spcBef>
                <a:spcPts val="5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Easy to overlook</a:t>
            </a:r>
          </a:p>
          <a:p>
            <a:pPr marL="457200" marR="0" lvl="1" indent="-225425" algn="l" defTabSz="914400" rtl="0" eaLnBrk="1" fontAlgn="auto" latinLnBrk="0" hangingPunct="1">
              <a:spcBef>
                <a:spcPts val="5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Difficult to identify and detect</a:t>
            </a:r>
          </a:p>
          <a:p>
            <a:pPr marL="457200" marR="0" lvl="1" indent="-225425" algn="l" defTabSz="914400" rtl="0" eaLnBrk="1" fontAlgn="auto" latinLnBrk="0" hangingPunct="1">
              <a:spcBef>
                <a:spcPts val="5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Extremely difficult to remove</a:t>
            </a:r>
          </a:p>
          <a:p>
            <a:pPr marL="457200" marR="0" lvl="1" indent="-225425" algn="l" defTabSz="914400" rtl="0" eaLnBrk="1" fontAlgn="auto" latinLnBrk="0" hangingPunct="1">
              <a:spcBef>
                <a:spcPts val="5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rPr>
              <a:t>Can do anything from installing ransomware, to sending copies of or modifying information systems, to dismantling networks</a:t>
            </a:r>
          </a:p>
          <a:p>
            <a:pPr marL="457200" marR="0" lvl="1" indent="-225425"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a:ln>
                <a:noFill/>
              </a:ln>
              <a:solidFill>
                <a:prstClr val="black">
                  <a:lumMod val="75000"/>
                  <a:lumOff val="25000"/>
                </a:prstClr>
              </a:solidFill>
              <a:effectLst/>
              <a:uLnTx/>
              <a:uFillTx/>
              <a:latin typeface="Franklin Gothic Medium" panose="020B0603020102020204" pitchFamily="34" charset="0"/>
              <a:ea typeface="+mn-ea"/>
              <a:cs typeface="Arial" panose="020B0604020202020204" pitchFamily="34" charset="0"/>
            </a:endParaRPr>
          </a:p>
        </p:txBody>
      </p:sp>
      <p:pic>
        <p:nvPicPr>
          <p:cNvPr id="10" name="Graphic 9">
            <a:extLst>
              <a:ext uri="{FF2B5EF4-FFF2-40B4-BE49-F238E27FC236}">
                <a16:creationId xmlns:a16="http://schemas.microsoft.com/office/drawing/2014/main" id="{4C01674F-42D7-40B0-ABEB-18F22EA18554}"/>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24225" y="4018112"/>
            <a:ext cx="437530" cy="358531"/>
          </a:xfrm>
          <a:prstGeom prst="rect">
            <a:avLst/>
          </a:prstGeom>
        </p:spPr>
      </p:pic>
      <p:pic>
        <p:nvPicPr>
          <p:cNvPr id="7" name="Graphic 6">
            <a:extLst>
              <a:ext uri="{FF2B5EF4-FFF2-40B4-BE49-F238E27FC236}">
                <a16:creationId xmlns:a16="http://schemas.microsoft.com/office/drawing/2014/main" id="{ADB4F956-A644-49C6-A219-535E46BCB75E}"/>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18550" y="1737957"/>
            <a:ext cx="437530" cy="484649"/>
          </a:xfrm>
          <a:prstGeom prst="rect">
            <a:avLst/>
          </a:prstGeom>
        </p:spPr>
      </p:pic>
      <p:graphicFrame>
        <p:nvGraphicFramePr>
          <p:cNvPr id="3" name="Table 2">
            <a:extLst>
              <a:ext uri="{FF2B5EF4-FFF2-40B4-BE49-F238E27FC236}">
                <a16:creationId xmlns:a16="http://schemas.microsoft.com/office/drawing/2014/main" id="{E9DB9990-984D-4BFE-BC94-1FF192BDF0DA}"/>
              </a:ext>
            </a:extLst>
          </p:cNvPr>
          <p:cNvGraphicFramePr>
            <a:graphicFrameLocks noGrp="1"/>
          </p:cNvGraphicFramePr>
          <p:nvPr>
            <p:extLst>
              <p:ext uri="{D42A27DB-BD31-4B8C-83A1-F6EECF244321}">
                <p14:modId xmlns:p14="http://schemas.microsoft.com/office/powerpoint/2010/main" val="2842102482"/>
              </p:ext>
            </p:extLst>
          </p:nvPr>
        </p:nvGraphicFramePr>
        <p:xfrm>
          <a:off x="804599" y="3010653"/>
          <a:ext cx="2721026" cy="2228734"/>
        </p:xfrm>
        <a:graphic>
          <a:graphicData uri="http://schemas.openxmlformats.org/drawingml/2006/table">
            <a:tbl>
              <a:tblPr firstRow="1">
                <a:tableStyleId>{5C22544A-7EE6-4342-B048-85BDC9FD1C3A}</a:tableStyleId>
              </a:tblPr>
              <a:tblGrid>
                <a:gridCol w="2721026">
                  <a:extLst>
                    <a:ext uri="{9D8B030D-6E8A-4147-A177-3AD203B41FA5}">
                      <a16:colId xmlns:a16="http://schemas.microsoft.com/office/drawing/2014/main" val="20000"/>
                    </a:ext>
                  </a:extLst>
                </a:gridCol>
              </a:tblGrid>
              <a:tr h="400544">
                <a:tc>
                  <a:txBody>
                    <a:bodyPr/>
                    <a:lstStyle/>
                    <a:p>
                      <a:pPr>
                        <a:lnSpc>
                          <a:spcPts val="2200"/>
                        </a:lnSpc>
                        <a:spcAft>
                          <a:spcPts val="600"/>
                        </a:spcAft>
                      </a:pPr>
                      <a:r>
                        <a:rPr lang="en-US" sz="2000" b="0" i="0">
                          <a:solidFill>
                            <a:srgbClr val="005287"/>
                          </a:solidFill>
                          <a:latin typeface="Franklin Gothic Demi" panose="020B0603020102020204" pitchFamily="34" charset="0"/>
                        </a:rPr>
                        <a:t>Did You Know?</a:t>
                      </a:r>
                      <a:r>
                        <a:rPr lang="en-US" sz="2000" b="0" i="0">
                          <a:solidFill>
                            <a:srgbClr val="5CA9DD"/>
                          </a:solidFill>
                          <a:latin typeface="Franklin Gothic Demi" panose="020B0603020102020204" pitchFamily="34" charset="0"/>
                        </a:rPr>
                        <a:t> </a:t>
                      </a:r>
                    </a:p>
                  </a:txBody>
                  <a:tcPr marT="45600" marB="4560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82819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chemeClr val="tx1">
                              <a:lumMod val="75000"/>
                              <a:lumOff val="25000"/>
                            </a:schemeClr>
                          </a:solidFill>
                          <a:effectLst/>
                          <a:uLnTx/>
                          <a:uFillTx/>
                          <a:latin typeface="Franklin Gothic Medium Cond" panose="020B0606030402020204" pitchFamily="34" charset="0"/>
                          <a:ea typeface="+mn-ea"/>
                          <a:cs typeface="+mn-cs"/>
                        </a:rPr>
                        <a:t>Anything connected to the internet is potentially vulnerable, from e-scooters to laptops to cargo ships. </a:t>
                      </a:r>
                    </a:p>
                  </a:txBody>
                  <a:tcPr marT="0" marB="456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34" name="Graphic 33">
            <a:extLst>
              <a:ext uri="{FF2B5EF4-FFF2-40B4-BE49-F238E27FC236}">
                <a16:creationId xmlns:a16="http://schemas.microsoft.com/office/drawing/2014/main" id="{4C243394-28E4-4B79-8BA2-97E7BF91F87B}"/>
              </a:ext>
              <a:ext uri="{C183D7F6-B498-43B3-948B-1728B52AA6E4}">
                <adec:decorative xmlns:adec="http://schemas.microsoft.com/office/drawing/2017/decorative" val="1"/>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14416" t="55317" r="47929"/>
          <a:stretch/>
        </p:blipFill>
        <p:spPr>
          <a:xfrm>
            <a:off x="-52553" y="1"/>
            <a:ext cx="3561661" cy="2203940"/>
          </a:xfrm>
          <a:prstGeom prst="rect">
            <a:avLst/>
          </a:prstGeom>
          <a:effectLst>
            <a:outerShdw blurRad="50800" dist="38100" algn="l" rotWithShape="0">
              <a:prstClr val="black">
                <a:alpha val="40000"/>
              </a:prstClr>
            </a:outerShdw>
          </a:effectLst>
        </p:spPr>
      </p:pic>
      <p:pic>
        <p:nvPicPr>
          <p:cNvPr id="35" name="Graphic 34">
            <a:extLst>
              <a:ext uri="{FF2B5EF4-FFF2-40B4-BE49-F238E27FC236}">
                <a16:creationId xmlns:a16="http://schemas.microsoft.com/office/drawing/2014/main" id="{34A499FB-6072-408E-A3EB-D628DF3B383C}"/>
              </a:ext>
              <a:ext uri="{C183D7F6-B498-43B3-948B-1728B52AA6E4}">
                <adec:decorative xmlns:adec="http://schemas.microsoft.com/office/drawing/2017/decorative" val="1"/>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t="46182" r="22878"/>
          <a:stretch/>
        </p:blipFill>
        <p:spPr>
          <a:xfrm flipH="1">
            <a:off x="-52554" y="-18189"/>
            <a:ext cx="3179598" cy="2218792"/>
          </a:xfrm>
          <a:prstGeom prst="rect">
            <a:avLst/>
          </a:prstGeom>
          <a:effectLst>
            <a:outerShdw blurRad="50800" dist="63500" dir="2700000" algn="tl" rotWithShape="0">
              <a:prstClr val="black">
                <a:alpha val="40000"/>
              </a:prstClr>
            </a:outerShdw>
          </a:effectLst>
        </p:spPr>
      </p:pic>
      <p:grpSp>
        <p:nvGrpSpPr>
          <p:cNvPr id="12" name="Group 11">
            <a:extLst>
              <a:ext uri="{FF2B5EF4-FFF2-40B4-BE49-F238E27FC236}">
                <a16:creationId xmlns:a16="http://schemas.microsoft.com/office/drawing/2014/main" id="{DFE323C3-3C4C-4156-AB7C-D3FAEB83B904}"/>
              </a:ext>
              <a:ext uri="{C183D7F6-B498-43B3-948B-1728B52AA6E4}">
                <adec:decorative xmlns:adec="http://schemas.microsoft.com/office/drawing/2017/decorative" val="1"/>
              </a:ext>
            </a:extLst>
          </p:cNvPr>
          <p:cNvGrpSpPr/>
          <p:nvPr/>
        </p:nvGrpSpPr>
        <p:grpSpPr>
          <a:xfrm>
            <a:off x="459710" y="404263"/>
            <a:ext cx="1467582" cy="1170403"/>
            <a:chOff x="4488294" y="2693996"/>
            <a:chExt cx="852477" cy="679854"/>
          </a:xfrm>
        </p:grpSpPr>
        <p:pic>
          <p:nvPicPr>
            <p:cNvPr id="13" name="Graphic 12">
              <a:extLst>
                <a:ext uri="{FF2B5EF4-FFF2-40B4-BE49-F238E27FC236}">
                  <a16:creationId xmlns:a16="http://schemas.microsoft.com/office/drawing/2014/main" id="{44EE8218-AE0E-478D-A097-8E575795639A}"/>
                </a:ext>
                <a:ext uri="{C183D7F6-B498-43B3-948B-1728B52AA6E4}">
                  <adec:decorative xmlns:adec="http://schemas.microsoft.com/office/drawing/2017/decorative" val="1"/>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rot="5400000">
              <a:off x="5088682" y="2652222"/>
              <a:ext cx="149872" cy="354306"/>
            </a:xfrm>
            <a:prstGeom prst="rect">
              <a:avLst/>
            </a:prstGeom>
          </p:spPr>
        </p:pic>
        <p:grpSp>
          <p:nvGrpSpPr>
            <p:cNvPr id="16" name="Graphic 3">
              <a:extLst>
                <a:ext uri="{FF2B5EF4-FFF2-40B4-BE49-F238E27FC236}">
                  <a16:creationId xmlns:a16="http://schemas.microsoft.com/office/drawing/2014/main" id="{F460028E-CB68-4919-AAE7-4DE2A73267C8}"/>
                </a:ext>
              </a:extLst>
            </p:cNvPr>
            <p:cNvGrpSpPr/>
            <p:nvPr/>
          </p:nvGrpSpPr>
          <p:grpSpPr>
            <a:xfrm>
              <a:off x="4671366" y="2693996"/>
              <a:ext cx="637941" cy="679854"/>
              <a:chOff x="4790353" y="810833"/>
              <a:chExt cx="637941" cy="679854"/>
            </a:xfrm>
            <a:noFill/>
          </p:grpSpPr>
          <p:grpSp>
            <p:nvGrpSpPr>
              <p:cNvPr id="18" name="Graphic 3">
                <a:extLst>
                  <a:ext uri="{FF2B5EF4-FFF2-40B4-BE49-F238E27FC236}">
                    <a16:creationId xmlns:a16="http://schemas.microsoft.com/office/drawing/2014/main" id="{7FA59836-3933-4CC9-815D-68FD57C740F7}"/>
                  </a:ext>
                </a:extLst>
              </p:cNvPr>
              <p:cNvGrpSpPr/>
              <p:nvPr/>
            </p:nvGrpSpPr>
            <p:grpSpPr>
              <a:xfrm>
                <a:off x="5012872" y="1075265"/>
                <a:ext cx="415422" cy="415422"/>
                <a:chOff x="5012872" y="1075265"/>
                <a:chExt cx="415422" cy="415422"/>
              </a:xfrm>
              <a:noFill/>
            </p:grpSpPr>
            <p:sp>
              <p:nvSpPr>
                <p:cNvPr id="28" name="Freeform: Shape 27">
                  <a:extLst>
                    <a:ext uri="{FF2B5EF4-FFF2-40B4-BE49-F238E27FC236}">
                      <a16:creationId xmlns:a16="http://schemas.microsoft.com/office/drawing/2014/main" id="{1DD7FF91-EA37-43E3-8949-503A076403AF}"/>
                    </a:ext>
                  </a:extLst>
                </p:cNvPr>
                <p:cNvSpPr/>
                <p:nvPr/>
              </p:nvSpPr>
              <p:spPr>
                <a:xfrm rot="-2700000">
                  <a:off x="5073709" y="1136103"/>
                  <a:ext cx="293748" cy="293748"/>
                </a:xfrm>
                <a:custGeom>
                  <a:avLst/>
                  <a:gdLst>
                    <a:gd name="connsiteX0" fmla="*/ 293748 w 293748"/>
                    <a:gd name="connsiteY0" fmla="*/ 146874 h 293748"/>
                    <a:gd name="connsiteX1" fmla="*/ 146874 w 293748"/>
                    <a:gd name="connsiteY1" fmla="*/ 293748 h 293748"/>
                    <a:gd name="connsiteX2" fmla="*/ 0 w 293748"/>
                    <a:gd name="connsiteY2" fmla="*/ 146874 h 293748"/>
                    <a:gd name="connsiteX3" fmla="*/ 146874 w 293748"/>
                    <a:gd name="connsiteY3" fmla="*/ 0 h 293748"/>
                    <a:gd name="connsiteX4" fmla="*/ 293748 w 293748"/>
                    <a:gd name="connsiteY4" fmla="*/ 146874 h 293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48" h="293748">
                      <a:moveTo>
                        <a:pt x="293748" y="146874"/>
                      </a:moveTo>
                      <a:cubicBezTo>
                        <a:pt x="293748" y="227990"/>
                        <a:pt x="227990" y="293748"/>
                        <a:pt x="146874" y="293748"/>
                      </a:cubicBezTo>
                      <a:cubicBezTo>
                        <a:pt x="65758" y="293748"/>
                        <a:pt x="0" y="227990"/>
                        <a:pt x="0" y="146874"/>
                      </a:cubicBezTo>
                      <a:cubicBezTo>
                        <a:pt x="0" y="65758"/>
                        <a:pt x="65758" y="0"/>
                        <a:pt x="146874" y="0"/>
                      </a:cubicBezTo>
                      <a:cubicBezTo>
                        <a:pt x="227990" y="0"/>
                        <a:pt x="293748" y="65758"/>
                        <a:pt x="293748" y="146874"/>
                      </a:cubicBezTo>
                      <a:close/>
                    </a:path>
                  </a:pathLst>
                </a:custGeom>
                <a:noFill/>
                <a:ln w="381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99A1CAE-000E-43A4-9CC7-17DD1D534226}"/>
                    </a:ext>
                  </a:extLst>
                </p:cNvPr>
                <p:cNvSpPr/>
                <p:nvPr/>
              </p:nvSpPr>
              <p:spPr>
                <a:xfrm>
                  <a:off x="5178497" y="1240982"/>
                  <a:ext cx="84010" cy="84010"/>
                </a:xfrm>
                <a:custGeom>
                  <a:avLst/>
                  <a:gdLst>
                    <a:gd name="connsiteX0" fmla="*/ 84011 w 84010"/>
                    <a:gd name="connsiteY0" fmla="*/ 42005 h 84010"/>
                    <a:gd name="connsiteX1" fmla="*/ 42005 w 84010"/>
                    <a:gd name="connsiteY1" fmla="*/ 84011 h 84010"/>
                    <a:gd name="connsiteX2" fmla="*/ 0 w 84010"/>
                    <a:gd name="connsiteY2" fmla="*/ 42005 h 84010"/>
                    <a:gd name="connsiteX3" fmla="*/ 42005 w 84010"/>
                    <a:gd name="connsiteY3" fmla="*/ 0 h 84010"/>
                    <a:gd name="connsiteX4" fmla="*/ 84011 w 84010"/>
                    <a:gd name="connsiteY4" fmla="*/ 42005 h 8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10" h="84010">
                      <a:moveTo>
                        <a:pt x="84011" y="42005"/>
                      </a:moveTo>
                      <a:cubicBezTo>
                        <a:pt x="84011" y="65151"/>
                        <a:pt x="65246" y="84011"/>
                        <a:pt x="42005" y="84011"/>
                      </a:cubicBezTo>
                      <a:cubicBezTo>
                        <a:pt x="18859" y="84011"/>
                        <a:pt x="0" y="65246"/>
                        <a:pt x="0" y="42005"/>
                      </a:cubicBezTo>
                      <a:cubicBezTo>
                        <a:pt x="0" y="18859"/>
                        <a:pt x="18764" y="0"/>
                        <a:pt x="42005" y="0"/>
                      </a:cubicBezTo>
                      <a:cubicBezTo>
                        <a:pt x="65246" y="0"/>
                        <a:pt x="84011" y="18859"/>
                        <a:pt x="84011" y="42005"/>
                      </a:cubicBezTo>
                      <a:close/>
                    </a:path>
                  </a:pathLst>
                </a:custGeom>
                <a:noFill/>
                <a:ln w="381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0" name="Freeform: Shape 19">
                <a:extLst>
                  <a:ext uri="{FF2B5EF4-FFF2-40B4-BE49-F238E27FC236}">
                    <a16:creationId xmlns:a16="http://schemas.microsoft.com/office/drawing/2014/main" id="{13816452-0517-43C2-8BF0-0BF8E3FF1900}"/>
                  </a:ext>
                </a:extLst>
              </p:cNvPr>
              <p:cNvSpPr/>
              <p:nvPr/>
            </p:nvSpPr>
            <p:spPr>
              <a:xfrm>
                <a:off x="5136682" y="874270"/>
                <a:ext cx="230790" cy="146875"/>
              </a:xfrm>
              <a:custGeom>
                <a:avLst/>
                <a:gdLst>
                  <a:gd name="connsiteX0" fmla="*/ 0 w 230790"/>
                  <a:gd name="connsiteY0" fmla="*/ 0 h 146875"/>
                  <a:gd name="connsiteX1" fmla="*/ 230791 w 230790"/>
                  <a:gd name="connsiteY1" fmla="*/ 0 h 146875"/>
                  <a:gd name="connsiteX2" fmla="*/ 230791 w 230790"/>
                  <a:gd name="connsiteY2" fmla="*/ 146876 h 146875"/>
                  <a:gd name="connsiteX3" fmla="*/ 0 w 230790"/>
                  <a:gd name="connsiteY3" fmla="*/ 146876 h 146875"/>
                </a:gdLst>
                <a:ahLst/>
                <a:cxnLst>
                  <a:cxn ang="0">
                    <a:pos x="connsiteX0" y="connsiteY0"/>
                  </a:cxn>
                  <a:cxn ang="0">
                    <a:pos x="connsiteX1" y="connsiteY1"/>
                  </a:cxn>
                  <a:cxn ang="0">
                    <a:pos x="connsiteX2" y="connsiteY2"/>
                  </a:cxn>
                  <a:cxn ang="0">
                    <a:pos x="connsiteX3" y="connsiteY3"/>
                  </a:cxn>
                </a:cxnLst>
                <a:rect l="l" t="t" r="r" b="b"/>
                <a:pathLst>
                  <a:path w="230790" h="146875">
                    <a:moveTo>
                      <a:pt x="0" y="0"/>
                    </a:moveTo>
                    <a:lnTo>
                      <a:pt x="230791" y="0"/>
                    </a:lnTo>
                    <a:lnTo>
                      <a:pt x="230791" y="146876"/>
                    </a:lnTo>
                    <a:lnTo>
                      <a:pt x="0" y="146876"/>
                    </a:lnTo>
                    <a:close/>
                  </a:path>
                </a:pathLst>
              </a:custGeom>
              <a:noFill/>
              <a:ln w="2857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 name="Graphic 3">
                <a:extLst>
                  <a:ext uri="{FF2B5EF4-FFF2-40B4-BE49-F238E27FC236}">
                    <a16:creationId xmlns:a16="http://schemas.microsoft.com/office/drawing/2014/main" id="{0EDB64BC-FF46-4D34-AF5B-5E7CEB077154}"/>
                  </a:ext>
                </a:extLst>
              </p:cNvPr>
              <p:cNvGrpSpPr/>
              <p:nvPr/>
            </p:nvGrpSpPr>
            <p:grpSpPr>
              <a:xfrm>
                <a:off x="4790353" y="810833"/>
                <a:ext cx="492252" cy="671512"/>
                <a:chOff x="4790353" y="810833"/>
                <a:chExt cx="492252" cy="671512"/>
              </a:xfrm>
              <a:noFill/>
            </p:grpSpPr>
            <p:sp>
              <p:nvSpPr>
                <p:cNvPr id="23" name="Freeform: Shape 22">
                  <a:extLst>
                    <a:ext uri="{FF2B5EF4-FFF2-40B4-BE49-F238E27FC236}">
                      <a16:creationId xmlns:a16="http://schemas.microsoft.com/office/drawing/2014/main" id="{BCEE177A-44DA-4936-A299-A084B28B3BEB}"/>
                    </a:ext>
                  </a:extLst>
                </p:cNvPr>
                <p:cNvSpPr/>
                <p:nvPr/>
              </p:nvSpPr>
              <p:spPr>
                <a:xfrm>
                  <a:off x="4790353" y="810833"/>
                  <a:ext cx="159162" cy="157353"/>
                </a:xfrm>
                <a:custGeom>
                  <a:avLst/>
                  <a:gdLst>
                    <a:gd name="connsiteX0" fmla="*/ 159163 w 159162"/>
                    <a:gd name="connsiteY0" fmla="*/ 157353 h 157353"/>
                    <a:gd name="connsiteX1" fmla="*/ 159163 w 159162"/>
                    <a:gd name="connsiteY1" fmla="*/ 0 h 157353"/>
                    <a:gd name="connsiteX2" fmla="*/ 0 w 159162"/>
                    <a:gd name="connsiteY2" fmla="*/ 157353 h 157353"/>
                  </a:gdLst>
                  <a:ahLst/>
                  <a:cxnLst>
                    <a:cxn ang="0">
                      <a:pos x="connsiteX0" y="connsiteY0"/>
                    </a:cxn>
                    <a:cxn ang="0">
                      <a:pos x="connsiteX1" y="connsiteY1"/>
                    </a:cxn>
                    <a:cxn ang="0">
                      <a:pos x="connsiteX2" y="connsiteY2"/>
                    </a:cxn>
                  </a:cxnLst>
                  <a:rect l="l" t="t" r="r" b="b"/>
                  <a:pathLst>
                    <a:path w="159162" h="157353">
                      <a:moveTo>
                        <a:pt x="159163" y="157353"/>
                      </a:moveTo>
                      <a:lnTo>
                        <a:pt x="159163" y="0"/>
                      </a:lnTo>
                      <a:lnTo>
                        <a:pt x="0" y="157353"/>
                      </a:lnTo>
                      <a:close/>
                    </a:path>
                  </a:pathLst>
                </a:custGeom>
                <a:noFill/>
                <a:ln w="38100" cap="flat">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EBFFFA22-4856-4C6F-B421-3B301D3CB272}"/>
                    </a:ext>
                  </a:extLst>
                </p:cNvPr>
                <p:cNvSpPr/>
                <p:nvPr/>
              </p:nvSpPr>
              <p:spPr>
                <a:xfrm>
                  <a:off x="4790353" y="1384241"/>
                  <a:ext cx="482727" cy="98104"/>
                </a:xfrm>
                <a:custGeom>
                  <a:avLst/>
                  <a:gdLst>
                    <a:gd name="connsiteX0" fmla="*/ 0 w 482727"/>
                    <a:gd name="connsiteY0" fmla="*/ 0 h 220313"/>
                    <a:gd name="connsiteX1" fmla="*/ 0 w 482727"/>
                    <a:gd name="connsiteY1" fmla="*/ 220313 h 220313"/>
                    <a:gd name="connsiteX2" fmla="*/ 482727 w 482727"/>
                    <a:gd name="connsiteY2" fmla="*/ 220313 h 220313"/>
                    <a:gd name="connsiteX3" fmla="*/ 482727 w 482727"/>
                    <a:gd name="connsiteY3" fmla="*/ 188881 h 220313"/>
                  </a:gdLst>
                  <a:ahLst/>
                  <a:cxnLst>
                    <a:cxn ang="0">
                      <a:pos x="connsiteX0" y="connsiteY0"/>
                    </a:cxn>
                    <a:cxn ang="0">
                      <a:pos x="connsiteX1" y="connsiteY1"/>
                    </a:cxn>
                    <a:cxn ang="0">
                      <a:pos x="connsiteX2" y="connsiteY2"/>
                    </a:cxn>
                    <a:cxn ang="0">
                      <a:pos x="connsiteX3" y="connsiteY3"/>
                    </a:cxn>
                  </a:cxnLst>
                  <a:rect l="l" t="t" r="r" b="b"/>
                  <a:pathLst>
                    <a:path w="482727" h="220313">
                      <a:moveTo>
                        <a:pt x="0" y="0"/>
                      </a:moveTo>
                      <a:lnTo>
                        <a:pt x="0" y="220313"/>
                      </a:lnTo>
                      <a:lnTo>
                        <a:pt x="482727" y="220313"/>
                      </a:lnTo>
                      <a:lnTo>
                        <a:pt x="482727" y="188881"/>
                      </a:lnTo>
                    </a:path>
                  </a:pathLst>
                </a:custGeom>
                <a:noFill/>
                <a:ln w="381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071EFE48-9DC7-4A4F-B443-8488A7ABB931}"/>
                    </a:ext>
                  </a:extLst>
                </p:cNvPr>
                <p:cNvSpPr/>
                <p:nvPr/>
              </p:nvSpPr>
              <p:spPr>
                <a:xfrm>
                  <a:off x="4790353" y="810833"/>
                  <a:ext cx="482727" cy="220313"/>
                </a:xfrm>
                <a:custGeom>
                  <a:avLst/>
                  <a:gdLst>
                    <a:gd name="connsiteX0" fmla="*/ 482727 w 482727"/>
                    <a:gd name="connsiteY0" fmla="*/ 42005 h 220313"/>
                    <a:gd name="connsiteX1" fmla="*/ 482727 w 482727"/>
                    <a:gd name="connsiteY1" fmla="*/ 0 h 220313"/>
                    <a:gd name="connsiteX2" fmla="*/ 159163 w 482727"/>
                    <a:gd name="connsiteY2" fmla="*/ 0 h 220313"/>
                    <a:gd name="connsiteX3" fmla="*/ 0 w 482727"/>
                    <a:gd name="connsiteY3" fmla="*/ 157353 h 220313"/>
                    <a:gd name="connsiteX4" fmla="*/ 0 w 482727"/>
                    <a:gd name="connsiteY4" fmla="*/ 220313 h 220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727" h="220313">
                      <a:moveTo>
                        <a:pt x="482727" y="42005"/>
                      </a:moveTo>
                      <a:lnTo>
                        <a:pt x="482727" y="0"/>
                      </a:lnTo>
                      <a:lnTo>
                        <a:pt x="159163" y="0"/>
                      </a:lnTo>
                      <a:lnTo>
                        <a:pt x="0" y="157353"/>
                      </a:lnTo>
                      <a:lnTo>
                        <a:pt x="0" y="220313"/>
                      </a:lnTo>
                    </a:path>
                  </a:pathLst>
                </a:custGeom>
                <a:noFill/>
                <a:ln w="381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49AEE37-54F3-4932-B985-9507DFFF9A69}"/>
                    </a:ext>
                  </a:extLst>
                </p:cNvPr>
                <p:cNvSpPr/>
                <p:nvPr/>
              </p:nvSpPr>
              <p:spPr>
                <a:xfrm>
                  <a:off x="5273080" y="1041624"/>
                  <a:ext cx="9525" cy="73533"/>
                </a:xfrm>
                <a:custGeom>
                  <a:avLst/>
                  <a:gdLst>
                    <a:gd name="connsiteX0" fmla="*/ 0 w 9525"/>
                    <a:gd name="connsiteY0" fmla="*/ 73533 h 73533"/>
                    <a:gd name="connsiteX1" fmla="*/ 0 w 9525"/>
                    <a:gd name="connsiteY1" fmla="*/ 0 h 73533"/>
                  </a:gdLst>
                  <a:ahLst/>
                  <a:cxnLst>
                    <a:cxn ang="0">
                      <a:pos x="connsiteX0" y="connsiteY0"/>
                    </a:cxn>
                    <a:cxn ang="0">
                      <a:pos x="connsiteX1" y="connsiteY1"/>
                    </a:cxn>
                  </a:cxnLst>
                  <a:rect l="l" t="t" r="r" b="b"/>
                  <a:pathLst>
                    <a:path w="9525" h="73533">
                      <a:moveTo>
                        <a:pt x="0" y="73533"/>
                      </a:moveTo>
                      <a:lnTo>
                        <a:pt x="0" y="0"/>
                      </a:lnTo>
                    </a:path>
                  </a:pathLst>
                </a:custGeom>
                <a:ln w="2857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Freeform: Shape 21">
                <a:extLst>
                  <a:ext uri="{FF2B5EF4-FFF2-40B4-BE49-F238E27FC236}">
                    <a16:creationId xmlns:a16="http://schemas.microsoft.com/office/drawing/2014/main" id="{392D9247-FDB4-4DBB-AA77-DFCCD0E4EEFB}"/>
                  </a:ext>
                </a:extLst>
              </p:cNvPr>
              <p:cNvSpPr/>
              <p:nvPr/>
            </p:nvSpPr>
            <p:spPr>
              <a:xfrm>
                <a:off x="5220597" y="1167545"/>
                <a:ext cx="115442" cy="115442"/>
              </a:xfrm>
              <a:custGeom>
                <a:avLst/>
                <a:gdLst>
                  <a:gd name="connsiteX0" fmla="*/ 0 w 115442"/>
                  <a:gd name="connsiteY0" fmla="*/ 0 h 115442"/>
                  <a:gd name="connsiteX1" fmla="*/ 115443 w 115442"/>
                  <a:gd name="connsiteY1" fmla="*/ 115443 h 115442"/>
                </a:gdLst>
                <a:ahLst/>
                <a:cxnLst>
                  <a:cxn ang="0">
                    <a:pos x="connsiteX0" y="connsiteY0"/>
                  </a:cxn>
                  <a:cxn ang="0">
                    <a:pos x="connsiteX1" y="connsiteY1"/>
                  </a:cxn>
                </a:cxnLst>
                <a:rect l="l" t="t" r="r" b="b"/>
                <a:pathLst>
                  <a:path w="115442" h="115442">
                    <a:moveTo>
                      <a:pt x="0" y="0"/>
                    </a:moveTo>
                    <a:cubicBezTo>
                      <a:pt x="63722" y="0"/>
                      <a:pt x="115443" y="51721"/>
                      <a:pt x="115443" y="115443"/>
                    </a:cubicBezTo>
                  </a:path>
                </a:pathLst>
              </a:custGeom>
              <a:noFill/>
              <a:ln w="381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7" name="Graphic 16">
              <a:extLst>
                <a:ext uri="{FF2B5EF4-FFF2-40B4-BE49-F238E27FC236}">
                  <a16:creationId xmlns:a16="http://schemas.microsoft.com/office/drawing/2014/main" id="{C4B96590-F176-4CEC-9F4E-38A69C8AB893}"/>
                </a:ext>
                <a:ext uri="{C183D7F6-B498-43B3-948B-1728B52AA6E4}">
                  <adec:decorative xmlns:adec="http://schemas.microsoft.com/office/drawing/2017/decorative" val="1"/>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4488294" y="2925906"/>
              <a:ext cx="355565" cy="311120"/>
            </a:xfrm>
            <a:prstGeom prst="rect">
              <a:avLst/>
            </a:prstGeom>
          </p:spPr>
        </p:pic>
      </p:grpSp>
      <p:sp>
        <p:nvSpPr>
          <p:cNvPr id="36" name="Rectangle 35">
            <a:extLst>
              <a:ext uri="{FF2B5EF4-FFF2-40B4-BE49-F238E27FC236}">
                <a16:creationId xmlns:a16="http://schemas.microsoft.com/office/drawing/2014/main" id="{45C21C26-1644-4C74-B7D4-141B502D4F63}"/>
              </a:ext>
              <a:ext uri="{C183D7F6-B498-43B3-948B-1728B52AA6E4}">
                <adec:decorative xmlns:adec="http://schemas.microsoft.com/office/drawing/2017/decorative" val="1"/>
              </a:ext>
            </a:extLst>
          </p:cNvPr>
          <p:cNvSpPr/>
          <p:nvPr/>
        </p:nvSpPr>
        <p:spPr>
          <a:xfrm>
            <a:off x="0" y="6699165"/>
            <a:ext cx="12192000" cy="177800"/>
          </a:xfrm>
          <a:prstGeom prst="rect">
            <a:avLst/>
          </a:prstGeom>
          <a:solidFill>
            <a:srgbClr val="005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6">
            <a:extLst>
              <a:ext uri="{FF2B5EF4-FFF2-40B4-BE49-F238E27FC236}">
                <a16:creationId xmlns:a16="http://schemas.microsoft.com/office/drawing/2014/main" id="{C822B11A-07C4-4E55-BD45-816B5A017C9B}"/>
              </a:ext>
            </a:extLst>
          </p:cNvPr>
          <p:cNvSpPr txBox="1">
            <a:spLocks/>
          </p:cNvSpPr>
          <p:nvPr/>
        </p:nvSpPr>
        <p:spPr>
          <a:xfrm>
            <a:off x="11596123" y="6463728"/>
            <a:ext cx="274320" cy="1778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25400" marR="0" lvl="0" indent="0" algn="l" defTabSz="914400" rtl="0" eaLnBrk="1" fontAlgn="auto" latinLnBrk="0" hangingPunct="1">
                <a:lnSpc>
                  <a:spcPts val="124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0841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546FEF7AA7E7748AA8B9C008A729973" ma:contentTypeVersion="10" ma:contentTypeDescription="Create a new document." ma:contentTypeScope="" ma:versionID="a7ff8297fbf7f89e877bfed71eddd04e">
  <xsd:schema xmlns:xsd="http://www.w3.org/2001/XMLSchema" xmlns:xs="http://www.w3.org/2001/XMLSchema" xmlns:p="http://schemas.microsoft.com/office/2006/metadata/properties" xmlns:ns2="f243fb21-7e9b-4454-8614-96f64c58f261" xmlns:ns3="aa6a2a8c-7563-4f1b-9d2c-42ca55c34adf" targetNamespace="http://schemas.microsoft.com/office/2006/metadata/properties" ma:root="true" ma:fieldsID="206e4e0607dfe528fbdaba53c53d5aa7" ns2:_="" ns3:_="">
    <xsd:import namespace="f243fb21-7e9b-4454-8614-96f64c58f261"/>
    <xsd:import namespace="aa6a2a8c-7563-4f1b-9d2c-42ca55c34ad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43fb21-7e9b-4454-8614-96f64c58f2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a6a2a8c-7563-4f1b-9d2c-42ca55c34ad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D6E386-2801-4B6A-B762-908FF5B88C86}">
  <ds:schemaRefs>
    <ds:schemaRef ds:uri="http://schemas.microsoft.com/sharepoint/v3/contenttype/forms"/>
  </ds:schemaRefs>
</ds:datastoreItem>
</file>

<file path=customXml/itemProps2.xml><?xml version="1.0" encoding="utf-8"?>
<ds:datastoreItem xmlns:ds="http://schemas.openxmlformats.org/officeDocument/2006/customXml" ds:itemID="{D377F689-2EB1-4FC4-9746-56E193C8051B}">
  <ds:schemaRefs>
    <ds:schemaRef ds:uri="http://purl.org/dc/elements/1.1/"/>
    <ds:schemaRef ds:uri="http://schemas.microsoft.com/office/2006/documentManagement/types"/>
    <ds:schemaRef ds:uri="aa6a2a8c-7563-4f1b-9d2c-42ca55c34adf"/>
    <ds:schemaRef ds:uri="http://schemas.microsoft.com/office/2006/metadata/properties"/>
    <ds:schemaRef ds:uri="http://www.w3.org/XML/1998/namespace"/>
    <ds:schemaRef ds:uri="http://schemas.openxmlformats.org/package/2006/metadata/core-properties"/>
    <ds:schemaRef ds:uri="http://purl.org/dc/dcmitype/"/>
    <ds:schemaRef ds:uri="http://purl.org/dc/terms/"/>
    <ds:schemaRef ds:uri="http://schemas.microsoft.com/office/infopath/2007/PartnerControls"/>
    <ds:schemaRef ds:uri="f243fb21-7e9b-4454-8614-96f64c58f261"/>
  </ds:schemaRefs>
</ds:datastoreItem>
</file>

<file path=customXml/itemProps3.xml><?xml version="1.0" encoding="utf-8"?>
<ds:datastoreItem xmlns:ds="http://schemas.openxmlformats.org/officeDocument/2006/customXml" ds:itemID="{AD810037-5200-4530-92CA-BE28451C0E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43fb21-7e9b-4454-8614-96f64c58f261"/>
    <ds:schemaRef ds:uri="aa6a2a8c-7563-4f1b-9d2c-42ca55c34a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122</TotalTime>
  <Words>4271</Words>
  <Application>Microsoft Office PowerPoint</Application>
  <PresentationFormat>Widescreen</PresentationFormat>
  <Paragraphs>357</Paragraphs>
  <Slides>17</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Wingdings</vt:lpstr>
      <vt:lpstr>Calibri</vt:lpstr>
      <vt:lpstr>Arial</vt:lpstr>
      <vt:lpstr>Franklin Gothic Medium</vt:lpstr>
      <vt:lpstr>Arial Narrow</vt:lpstr>
      <vt:lpstr>Franklin Gothic Medium Cond</vt:lpstr>
      <vt:lpstr>Franklin Gothic Demi</vt:lpstr>
      <vt:lpstr>Franklin Gothic Demi Cond</vt:lpstr>
      <vt:lpstr>Office Theme</vt:lpstr>
      <vt:lpstr>National Cybersecurity Awareness Month 2020 </vt:lpstr>
      <vt:lpstr>What Is Cybersecurity Awareness Month? </vt:lpstr>
      <vt:lpstr>Cybersecurity “So What?”</vt:lpstr>
      <vt:lpstr>Do Your Part. #BeCyberSmart</vt:lpstr>
      <vt:lpstr>Cybercrime</vt:lpstr>
      <vt:lpstr>Malware</vt:lpstr>
      <vt:lpstr>ransomware</vt:lpstr>
      <vt:lpstr>bots</vt:lpstr>
      <vt:lpstr>Physical cyber attacks</vt:lpstr>
      <vt:lpstr>Social engineering</vt:lpstr>
      <vt:lpstr>Phishing</vt:lpstr>
      <vt:lpstr>Would This Email Fool You?</vt:lpstr>
      <vt:lpstr>swatting</vt:lpstr>
      <vt:lpstr>Other avenues of attack</vt:lpstr>
      <vt:lpstr>How Can You Better Protect Yourself Online? </vt:lpstr>
      <vt:lpstr>Password Tips</vt:lpstr>
      <vt:lpstr>Cybersecurity Awareness Month Theme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Cybersecurity Awareness Month</dc:title>
  <dc:creator>CISA</dc:creator>
  <cp:lastModifiedBy>Joshua Wilson</cp:lastModifiedBy>
  <cp:revision>2</cp:revision>
  <dcterms:created xsi:type="dcterms:W3CDTF">2020-07-10T13:43:55Z</dcterms:created>
  <dcterms:modified xsi:type="dcterms:W3CDTF">2021-10-06T19:14:41Z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0x0101006546FEF7AA7E7748AA8B9C008A729973</vt:lpwstr>
  </property>
</Properties>
</file>