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0" r:id="rId5"/>
    <p:sldMasterId id="214748367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Lst>
  <p:sldSz cy="5143500" cx="9144000"/>
  <p:notesSz cx="6858000" cy="9144000"/>
  <p:embeddedFontLst>
    <p:embeddedFont>
      <p:font typeface="Geo"/>
      <p:regular r:id="rId73"/>
      <p:italic r:id="rId74"/>
    </p:embeddedFont>
    <p:embeddedFont>
      <p:font typeface="Roboto"/>
      <p:regular r:id="rId75"/>
      <p:bold r:id="rId76"/>
      <p:italic r:id="rId77"/>
      <p:boldItalic r:id="rId78"/>
    </p:embeddedFont>
    <p:embeddedFont>
      <p:font typeface="Proxima Nova"/>
      <p:regular r:id="rId79"/>
      <p:bold r:id="rId80"/>
      <p:italic r:id="rId81"/>
      <p:boldItalic r:id="rId82"/>
    </p:embeddedFont>
    <p:embeddedFont>
      <p:font typeface="Libre Franklin"/>
      <p:regular r:id="rId83"/>
      <p:bold r:id="rId84"/>
      <p:italic r:id="rId85"/>
      <p:boldItalic r:id="rId86"/>
    </p:embeddedFont>
    <p:embeddedFont>
      <p:font typeface="Lato"/>
      <p:regular r:id="rId87"/>
      <p:bold r:id="rId88"/>
      <p:italic r:id="rId89"/>
      <p:boldItalic r:id="rId90"/>
    </p:embeddedFont>
    <p:embeddedFont>
      <p:font typeface="Helvetica Neue"/>
      <p:regular r:id="rId91"/>
      <p:bold r:id="rId92"/>
      <p:italic r:id="rId93"/>
      <p:boldItalic r:id="rId94"/>
    </p:embeddedFont>
    <p:embeddedFont>
      <p:font typeface="Source Sans Pro"/>
      <p:regular r:id="rId95"/>
      <p:bold r:id="rId96"/>
      <p:italic r:id="rId97"/>
      <p:boldItalic r:id="rId98"/>
    </p:embeddedFont>
    <p:embeddedFont>
      <p:font typeface="Open Sans"/>
      <p:regular r:id="rId99"/>
      <p:bold r:id="rId100"/>
      <p:italic r:id="rId101"/>
      <p:boldItalic r:id="rId102"/>
    </p:embeddedFont>
    <p:embeddedFont>
      <p:font typeface="Karla"/>
      <p:regular r:id="rId103"/>
      <p:bold r:id="rId104"/>
      <p:italic r:id="rId105"/>
      <p:boldItalic r:id="rId10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CA1E6FC-4D4F-498D-B54D-2BB9A8507254}">
  <a:tblStyle styleId="{5CA1E6FC-4D4F-498D-B54D-2BB9A8507254}" styleName="Table_0">
    <a:wholeTbl>
      <a:tcTxStyle b="off" i="off">
        <a:font>
          <a:latin typeface="Calibri"/>
          <a:ea typeface="Calibri"/>
          <a:cs typeface="Calibri"/>
        </a:font>
        <a:srgbClr val="000000"/>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25400">
              <a:solidFill>
                <a:srgbClr val="000000"/>
              </a:solidFill>
              <a:prstDash val="solid"/>
              <a:round/>
              <a:headEnd len="sm" w="sm" type="none"/>
              <a:tailEnd len="sm" w="sm" type="none"/>
            </a:ln>
          </a:top>
          <a:bottom>
            <a:ln cap="flat" cmpd="sng" w="25400">
              <a:solidFill>
                <a:srgbClr val="000000"/>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solidFill>
        </a:fill>
      </a:tcStyle>
    </a:wholeTbl>
    <a:band1H>
      <a:tcTxStyle/>
      <a:tcStyle>
        <a:fill>
          <a:solidFill>
            <a:srgbClr val="E6E6E6"/>
          </a:solidFill>
        </a:fill>
      </a:tcStyle>
    </a:band1H>
    <a:band2H>
      <a:tcTxStyle/>
    </a:band2H>
    <a:band1V>
      <a:tcTxStyle/>
      <a:tcStyle>
        <a:fill>
          <a:solidFill>
            <a:srgbClr val="E6E6E6"/>
          </a:solidFill>
        </a:fill>
      </a:tcStyle>
    </a:band1V>
    <a:band2V>
      <a:tcTxStyle/>
    </a:band2V>
    <a:lastCol>
      <a:tcTxStyle b="on" i="off">
        <a:font>
          <a:latin typeface="Calibri"/>
          <a:ea typeface="Calibri"/>
          <a:cs typeface="Calibri"/>
        </a:font>
        <a:srgbClr val="FFFFFF"/>
      </a:tcTxStyle>
      <a:tcStyle>
        <a:fill>
          <a:solidFill>
            <a:srgbClr val="A5A5A5"/>
          </a:solidFill>
        </a:fill>
      </a:tcStyle>
    </a:lastCol>
    <a:firstCol>
      <a:tcTxStyle b="on" i="off">
        <a:font>
          <a:latin typeface="Calibri"/>
          <a:ea typeface="Calibri"/>
          <a:cs typeface="Calibri"/>
        </a:font>
        <a:srgbClr val="FFFFFF"/>
      </a:tcTxStyle>
      <a:tcStyle>
        <a:fill>
          <a:solidFill>
            <a:srgbClr val="A5A5A5"/>
          </a:solidFill>
        </a:fill>
      </a:tcStyle>
    </a:firstCol>
    <a:lastRow>
      <a:tcTxStyle b="on" i="off"/>
      <a:tcStyle>
        <a:tcBdr>
          <a:top>
            <a:ln cap="flat" cmpd="sng" w="50800">
              <a:solidFill>
                <a:srgbClr val="000000"/>
              </a:solidFill>
              <a:prstDash val="solid"/>
              <a:round/>
              <a:headEnd len="sm" w="sm" type="none"/>
              <a:tailEnd len="sm" w="sm" type="none"/>
            </a:ln>
          </a:top>
        </a:tcBdr>
        <a:fill>
          <a:solidFill>
            <a:srgbClr val="FFFFFF"/>
          </a:solidFill>
        </a:fill>
      </a:tcStyle>
    </a:lastRow>
    <a:seCell>
      <a:tcTxStyle b="on" i="off">
        <a:font>
          <a:latin typeface="Calibri"/>
          <a:ea typeface="Calibri"/>
          <a:cs typeface="Calibri"/>
        </a:font>
        <a:srgbClr val="000000"/>
      </a:tcTxStyle>
    </a:seCell>
    <a:swCell>
      <a:tcTxStyle b="on" i="off">
        <a:font>
          <a:latin typeface="Calibri"/>
          <a:ea typeface="Calibri"/>
          <a:cs typeface="Calibri"/>
        </a:font>
        <a:srgbClr val="000000"/>
      </a:tcTxStyle>
    </a:swCell>
    <a:firstRow>
      <a:tcTxStyle b="on" i="off">
        <a:font>
          <a:latin typeface="Calibri"/>
          <a:ea typeface="Calibri"/>
          <a:cs typeface="Calibri"/>
        </a:font>
        <a:srgbClr val="FFFFFF"/>
      </a:tcTxStyle>
      <a:tcStyle>
        <a:tcBdr>
          <a:bottom>
            <a:ln cap="flat" cmpd="sng" w="25400">
              <a:solidFill>
                <a:srgbClr val="000000"/>
              </a:solidFill>
              <a:prstDash val="solid"/>
              <a:round/>
              <a:headEnd len="sm" w="sm" type="none"/>
              <a:tailEnd len="sm" w="sm" type="none"/>
            </a:ln>
          </a:bottom>
        </a:tcBdr>
        <a:fill>
          <a:solidFill>
            <a:srgbClr val="A5A5A5"/>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6" Type="http://schemas.openxmlformats.org/officeDocument/2006/relationships/font" Target="fonts/Karla-boldItalic.fntdata"/><Relationship Id="rId105" Type="http://schemas.openxmlformats.org/officeDocument/2006/relationships/font" Target="fonts/Karla-italic.fntdata"/><Relationship Id="rId104" Type="http://schemas.openxmlformats.org/officeDocument/2006/relationships/font" Target="fonts/Karla-bold.fntdata"/><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font" Target="fonts/Karla-regular.fntdata"/><Relationship Id="rId102" Type="http://schemas.openxmlformats.org/officeDocument/2006/relationships/font" Target="fonts/OpenSans-boldItalic.fntdata"/><Relationship Id="rId101" Type="http://schemas.openxmlformats.org/officeDocument/2006/relationships/font" Target="fonts/OpenSans-italic.fntdata"/><Relationship Id="rId100" Type="http://schemas.openxmlformats.org/officeDocument/2006/relationships/font" Target="fonts/OpenSans-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95" Type="http://schemas.openxmlformats.org/officeDocument/2006/relationships/font" Target="fonts/SourceSansPro-regular.fntdata"/><Relationship Id="rId94" Type="http://schemas.openxmlformats.org/officeDocument/2006/relationships/font" Target="fonts/HelveticaNeue-boldItalic.fntdata"/><Relationship Id="rId97" Type="http://schemas.openxmlformats.org/officeDocument/2006/relationships/font" Target="fonts/SourceSansPro-italic.fntdata"/><Relationship Id="rId96" Type="http://schemas.openxmlformats.org/officeDocument/2006/relationships/font" Target="fonts/SourceSansPro-bold.fntdata"/><Relationship Id="rId11" Type="http://schemas.openxmlformats.org/officeDocument/2006/relationships/slide" Target="slides/slide4.xml"/><Relationship Id="rId99" Type="http://schemas.openxmlformats.org/officeDocument/2006/relationships/font" Target="fonts/OpenSans-regular.fntdata"/><Relationship Id="rId10" Type="http://schemas.openxmlformats.org/officeDocument/2006/relationships/slide" Target="slides/slide3.xml"/><Relationship Id="rId98" Type="http://schemas.openxmlformats.org/officeDocument/2006/relationships/font" Target="fonts/SourceSansPro-boldItalic.fntdata"/><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font" Target="fonts/HelveticaNeue-regular.fntdata"/><Relationship Id="rId90" Type="http://schemas.openxmlformats.org/officeDocument/2006/relationships/font" Target="fonts/Lato-boldItalic.fntdata"/><Relationship Id="rId93" Type="http://schemas.openxmlformats.org/officeDocument/2006/relationships/font" Target="fonts/HelveticaNeue-italic.fntdata"/><Relationship Id="rId92" Type="http://schemas.openxmlformats.org/officeDocument/2006/relationships/font" Target="fonts/HelveticaNeue-bold.fntdata"/><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84" Type="http://schemas.openxmlformats.org/officeDocument/2006/relationships/font" Target="fonts/LibreFranklin-bold.fntdata"/><Relationship Id="rId83" Type="http://schemas.openxmlformats.org/officeDocument/2006/relationships/font" Target="fonts/LibreFranklin-regular.fntdata"/><Relationship Id="rId86" Type="http://schemas.openxmlformats.org/officeDocument/2006/relationships/font" Target="fonts/LibreFranklin-boldItalic.fntdata"/><Relationship Id="rId85" Type="http://schemas.openxmlformats.org/officeDocument/2006/relationships/font" Target="fonts/LibreFranklin-italic.fntdata"/><Relationship Id="rId88" Type="http://schemas.openxmlformats.org/officeDocument/2006/relationships/font" Target="fonts/Lato-bold.fntdata"/><Relationship Id="rId87" Type="http://schemas.openxmlformats.org/officeDocument/2006/relationships/font" Target="fonts/Lato-regular.fntdata"/><Relationship Id="rId89" Type="http://schemas.openxmlformats.org/officeDocument/2006/relationships/font" Target="fonts/Lato-italic.fntdata"/><Relationship Id="rId80" Type="http://schemas.openxmlformats.org/officeDocument/2006/relationships/font" Target="fonts/ProximaNova-bold.fntdata"/><Relationship Id="rId82" Type="http://schemas.openxmlformats.org/officeDocument/2006/relationships/font" Target="fonts/ProximaNova-boldItalic.fntdata"/><Relationship Id="rId81" Type="http://schemas.openxmlformats.org/officeDocument/2006/relationships/font" Target="fonts/ProximaNova-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Geo-regular.fntdata"/><Relationship Id="rId72" Type="http://schemas.openxmlformats.org/officeDocument/2006/relationships/slide" Target="slides/slide65.xml"/><Relationship Id="rId75" Type="http://schemas.openxmlformats.org/officeDocument/2006/relationships/font" Target="fonts/Roboto-regular.fntdata"/><Relationship Id="rId74" Type="http://schemas.openxmlformats.org/officeDocument/2006/relationships/font" Target="fonts/Geo-italic.fntdata"/><Relationship Id="rId77" Type="http://schemas.openxmlformats.org/officeDocument/2006/relationships/font" Target="fonts/Roboto-italic.fntdata"/><Relationship Id="rId76" Type="http://schemas.openxmlformats.org/officeDocument/2006/relationships/font" Target="fonts/Roboto-bold.fntdata"/><Relationship Id="rId79" Type="http://schemas.openxmlformats.org/officeDocument/2006/relationships/font" Target="fonts/ProximaNova-regular.fntdata"/><Relationship Id="rId78" Type="http://schemas.openxmlformats.org/officeDocument/2006/relationships/font" Target="fonts/Roboto-boldItalic.fntdata"/><Relationship Id="rId71" Type="http://schemas.openxmlformats.org/officeDocument/2006/relationships/slide" Target="slides/slide64.xml"/><Relationship Id="rId70" Type="http://schemas.openxmlformats.org/officeDocument/2006/relationships/slide" Target="slides/slide63.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69" Type="http://schemas.openxmlformats.org/officeDocument/2006/relationships/slide" Target="slides/slide6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54" Type="http://schemas.openxmlformats.org/officeDocument/2006/relationships/slide" Target="slides/slide47.xml"/><Relationship Id="rId57" Type="http://schemas.openxmlformats.org/officeDocument/2006/relationships/slide" Target="slides/slide50.xml"/><Relationship Id="rId56" Type="http://schemas.openxmlformats.org/officeDocument/2006/relationships/slide" Target="slides/slide49.xml"/><Relationship Id="rId59" Type="http://schemas.openxmlformats.org/officeDocument/2006/relationships/slide" Target="slides/slide52.xml"/><Relationship Id="rId58"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0" Type="http://schemas.openxmlformats.org/officeDocument/2006/relationships/hyperlink" Target="https://toolbox.google.com/datasetsearch" TargetMode="External"/><Relationship Id="rId11" Type="http://schemas.openxmlformats.org/officeDocument/2006/relationships/hyperlink" Target="https://figshare.com/" TargetMode="External"/><Relationship Id="rId10" Type="http://schemas.openxmlformats.org/officeDocument/2006/relationships/hyperlink" Target="https://figshare.com/" TargetMode="External"/><Relationship Id="rId13" Type="http://schemas.openxmlformats.org/officeDocument/2006/relationships/hyperlink" Target="https://datadryad.org/stash" TargetMode="External"/><Relationship Id="rId12" Type="http://schemas.openxmlformats.org/officeDocument/2006/relationships/hyperlink" Target="https://datadryad.org/stash" TargetMode="External"/><Relationship Id="rId1" Type="http://schemas.openxmlformats.org/officeDocument/2006/relationships/notesMaster" Target="../notesMasters/notesMaster1.xml"/><Relationship Id="rId2" Type="http://schemas.openxmlformats.org/officeDocument/2006/relationships/hyperlink" Target="https://www.re3data.org/" TargetMode="External"/><Relationship Id="rId3" Type="http://schemas.openxmlformats.org/officeDocument/2006/relationships/hyperlink" Target="https://www.re3data.org/" TargetMode="External"/><Relationship Id="rId4" Type="http://schemas.openxmlformats.org/officeDocument/2006/relationships/hyperlink" Target="https://scholexplorer.openaire.eu/" TargetMode="External"/><Relationship Id="rId9" Type="http://schemas.openxmlformats.org/officeDocument/2006/relationships/hyperlink" Target="https://data.mendeley.com/" TargetMode="External"/><Relationship Id="rId15" Type="http://schemas.openxmlformats.org/officeDocument/2006/relationships/hyperlink" Target="https://zenodo.org/" TargetMode="External"/><Relationship Id="rId14" Type="http://schemas.openxmlformats.org/officeDocument/2006/relationships/hyperlink" Target="https://zenodo.org/" TargetMode="External"/><Relationship Id="rId17" Type="http://schemas.openxmlformats.org/officeDocument/2006/relationships/hyperlink" Target="http://archive.ics.uci.edu/ml/index.php" TargetMode="External"/><Relationship Id="rId16" Type="http://schemas.openxmlformats.org/officeDocument/2006/relationships/hyperlink" Target="http://archive.ics.uci.edu/ml/index.php" TargetMode="External"/><Relationship Id="rId5" Type="http://schemas.openxmlformats.org/officeDocument/2006/relationships/hyperlink" Target="https://scholexplorer.openaire.eu/" TargetMode="External"/><Relationship Id="rId19" Type="http://schemas.openxmlformats.org/officeDocument/2006/relationships/hyperlink" Target="https://osf.io/" TargetMode="External"/><Relationship Id="rId6" Type="http://schemas.openxmlformats.org/officeDocument/2006/relationships/hyperlink" Target="https://dataverse.harvard.edu/" TargetMode="External"/><Relationship Id="rId18" Type="http://schemas.openxmlformats.org/officeDocument/2006/relationships/hyperlink" Target="https://osf.io/" TargetMode="External"/><Relationship Id="rId7" Type="http://schemas.openxmlformats.org/officeDocument/2006/relationships/hyperlink" Target="https://dataverse.harvard.edu/" TargetMode="External"/><Relationship Id="rId8" Type="http://schemas.openxmlformats.org/officeDocument/2006/relationships/hyperlink" Target="https://data.mendeley.com/"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dtkindler/6155457139/" TargetMode="External"/><Relationship Id="rId3" Type="http://schemas.openxmlformats.org/officeDocument/2006/relationships/hyperlink" Target="https://pixabay.com/vectors/creative-commons-licenses-icons-by-783531/" TargetMode="External"/><Relationship Id="rId4" Type="http://schemas.openxmlformats.org/officeDocument/2006/relationships/hyperlink" Target="https://www.flickr.com/photos/dtkindler/6155457139/" TargetMode="External"/><Relationship Id="rId5" Type="http://schemas.openxmlformats.org/officeDocument/2006/relationships/hyperlink" Target="https://creativecommons.org/licenses/by/2.0/"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1" Type="http://schemas.openxmlformats.org/officeDocument/2006/relationships/hyperlink" Target="https://commons.wikimedia.org/wiki/Main_Page" TargetMode="External"/><Relationship Id="rId10" Type="http://schemas.openxmlformats.org/officeDocument/2006/relationships/hyperlink" Target="https://dp.la/" TargetMode="External"/><Relationship Id="rId13" Type="http://schemas.openxmlformats.org/officeDocument/2006/relationships/hyperlink" Target="https://www.loc.gov/" TargetMode="External"/><Relationship Id="rId12" Type="http://schemas.openxmlformats.org/officeDocument/2006/relationships/hyperlink" Target="https://archive.org/index.php" TargetMode="External"/><Relationship Id="rId1" Type="http://schemas.openxmlformats.org/officeDocument/2006/relationships/notesMaster" Target="../notesMasters/notesMaster1.xml"/><Relationship Id="rId2" Type="http://schemas.openxmlformats.org/officeDocument/2006/relationships/hyperlink" Target="https://www.gutenberg.org/ebooks/76" TargetMode="External"/><Relationship Id="rId3" Type="http://schemas.openxmlformats.org/officeDocument/2006/relationships/hyperlink" Target="https://www.gutenberg.org/ebooks/11" TargetMode="External"/><Relationship Id="rId4" Type="http://schemas.openxmlformats.org/officeDocument/2006/relationships/hyperlink" Target="https://www.usgs.gov/information-policies-and-instructions/copyrights-and-credits" TargetMode="External"/><Relationship Id="rId9" Type="http://schemas.openxmlformats.org/officeDocument/2006/relationships/hyperlink" Target="https://publicdomainreview.org/" TargetMode="External"/><Relationship Id="rId15" Type="http://schemas.openxmlformats.org/officeDocument/2006/relationships/hyperlink" Target="https://www.rijksmuseum.nl/en" TargetMode="External"/><Relationship Id="rId14" Type="http://schemas.openxmlformats.org/officeDocument/2006/relationships/hyperlink" Target="https://www.flickr.com/" TargetMode="External"/><Relationship Id="rId16" Type="http://schemas.openxmlformats.org/officeDocument/2006/relationships/hyperlink" Target="https://search.creativecommons.org/" TargetMode="External"/><Relationship Id="rId5" Type="http://schemas.openxmlformats.org/officeDocument/2006/relationships/hyperlink" Target="https://en.wikipedia.org/wiki/Public_domain_in_the_United_States" TargetMode="External"/><Relationship Id="rId6" Type="http://schemas.openxmlformats.org/officeDocument/2006/relationships/hyperlink" Target="https://web.law.duke.edu/cspd/comics/zoomcomic.html" TargetMode="External"/><Relationship Id="rId7" Type="http://schemas.openxmlformats.org/officeDocument/2006/relationships/hyperlink" Target="https://web.law.duke.edu/cspd/comics/zoomcomic.html" TargetMode="External"/><Relationship Id="rId8" Type="http://schemas.openxmlformats.org/officeDocument/2006/relationships/hyperlink" Target="https://www.gutenberg.org/"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bccampus.ca/2016/11/04/open-textbook-community-advocates-cc-by-license-for-open-textbooks/" TargetMode="External"/><Relationship Id="rId3" Type="http://schemas.openxmlformats.org/officeDocument/2006/relationships/hyperlink" Target="https://open.bccampus.ca/2016/11/04/open-textbook-community-advocates-cc-by-license-for-open-textbooks/" TargetMode="External"/><Relationship Id="rId4" Type="http://schemas.openxmlformats.org/officeDocument/2006/relationships/hyperlink" Target="https://oaspa.org/why-cc-by/"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ertificates.creativecommons.org/cccertedu/" TargetMode="External"/><Relationship Id="rId3" Type="http://schemas.openxmlformats.org/officeDocument/2006/relationships/hyperlink" Target="https://creativecommons.org/" TargetMode="External"/><Relationship Id="rId4" Type="http://schemas.openxmlformats.org/officeDocument/2006/relationships/hyperlink" Target="https://creativecommons.org/licenses/by/4.0/" TargetMode="External"/><Relationship Id="rId5" Type="http://schemas.openxmlformats.org/officeDocument/2006/relationships/hyperlink" Target="https://certificates.creativecommons.org/cccertedu/"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textbc.ca/selfpublishguide/chapter/embed-and-link/" TargetMode="External"/><Relationship Id="rId3" Type="http://schemas.openxmlformats.org/officeDocument/2006/relationships/hyperlink" Target="https://opentextbc.ca/selfpublishguide/chapter/embed-and-link/" TargetMode="External"/><Relationship Id="rId4" Type="http://schemas.openxmlformats.org/officeDocument/2006/relationships/hyperlink" Target="https://opentextbc.ca/selfpublishguide/chapter/embed-and-link/" TargetMode="External"/><Relationship Id="rId5" Type="http://schemas.openxmlformats.org/officeDocument/2006/relationships/hyperlink" Target="https://opentextbc.ca/selfpublishguide" TargetMode="External"/><Relationship Id="rId6" Type="http://schemas.openxmlformats.org/officeDocument/2006/relationships/hyperlink" Target="https://creativecommons.org/licenses/by/4.0/"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licenses/by/4.0/" TargetMode="External"/><Relationship Id="rId3" Type="http://schemas.openxmlformats.org/officeDocument/2006/relationships/hyperlink" Target="https://wiki.creativecommons.org/wiki/Marking_your_work_with_a_CC_license"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ki.creativecommons.org/wiki/Marking_your_work_with_a_CC_license"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iki.creativecommons.org/wiki/Marking_your_work_with_a_CC_license"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choose/" TargetMode="External"/><Relationship Id="rId3" Type="http://schemas.openxmlformats.org/officeDocument/2006/relationships/hyperlink" Target="https://chooser-beta.creativecommons.org/" TargetMode="External"/><Relationship Id="rId4" Type="http://schemas.openxmlformats.org/officeDocument/2006/relationships/hyperlink" Target="https://creativecommons.org/choose/zero/waiver"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1" Type="http://schemas.openxmlformats.org/officeDocument/2006/relationships/hyperlink" Target="https://creativecommons.org/licenses/by/4.0/" TargetMode="External"/><Relationship Id="rId10" Type="http://schemas.openxmlformats.org/officeDocument/2006/relationships/hyperlink" Target="https://creativecommons.org/about/downloads" TargetMode="External"/><Relationship Id="rId1" Type="http://schemas.openxmlformats.org/officeDocument/2006/relationships/notesMaster" Target="../notesMasters/notesMaster1.xml"/><Relationship Id="rId2" Type="http://schemas.openxmlformats.org/officeDocument/2006/relationships/hyperlink" Target="http://xolotl.org/open-licensing-over-tv-dinners-and-smoothies/" TargetMode="External"/><Relationship Id="rId3" Type="http://schemas.openxmlformats.org/officeDocument/2006/relationships/hyperlink" Target="https://creativecommons.org/licenses/by/4.0/" TargetMode="External"/><Relationship Id="rId4" Type="http://schemas.openxmlformats.org/officeDocument/2006/relationships/hyperlink" Target="https://flic.kr/p/6AMLDF" TargetMode="External"/><Relationship Id="rId9" Type="http://schemas.openxmlformats.org/officeDocument/2006/relationships/hyperlink" Target="https://www.pexels.com/photo/strawberry-smoothie-on-glass-jar-775032/" TargetMode="External"/><Relationship Id="rId5" Type="http://schemas.openxmlformats.org/officeDocument/2006/relationships/hyperlink" Target="https://creativecommons.org/about/downloads" TargetMode="External"/><Relationship Id="rId6" Type="http://schemas.openxmlformats.org/officeDocument/2006/relationships/hyperlink" Target="https://creativecommons.org/licenses/by/4.0/" TargetMode="External"/><Relationship Id="rId7" Type="http://schemas.openxmlformats.org/officeDocument/2006/relationships/hyperlink" Target="http://xolotl.org/open-licensing-over-tv-dinners-and-smoothies/" TargetMode="External"/><Relationship Id="rId8" Type="http://schemas.openxmlformats.org/officeDocument/2006/relationships/hyperlink" Target="https://creativecommons.org/licenses/by/4.0/"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faq/#can-i-combine-material-under-different-creative-commons-licenses-in-my-work" TargetMode="External"/><Relationship Id="rId3" Type="http://schemas.openxmlformats.org/officeDocument/2006/relationships/hyperlink" Target="https://creativecommons.org/faq/#can-i-combine-material-under-different-creative-commons-licenses-in-my-work" TargetMode="External"/><Relationship Id="rId4" Type="http://schemas.openxmlformats.org/officeDocument/2006/relationships/hyperlink" Target="https://creativecommons.org/faq/#can-i-combine-material-under-different-creative-commons-licenses-in-my-work" TargetMode="External"/><Relationship Id="rId5" Type="http://schemas.openxmlformats.org/officeDocument/2006/relationships/hyperlink" Target="https://creativecommons.org/faq/#can-i-combine-material-under-different-creative-commons-licenses-in-my-work" TargetMode="External"/><Relationship Id="rId6" Type="http://schemas.openxmlformats.org/officeDocument/2006/relationships/hyperlink" Target="https://creativecommons.org/licenses/by/4.0/" TargetMode="External"/><Relationship Id="rId7" Type="http://schemas.openxmlformats.org/officeDocument/2006/relationships/hyperlink" Target="https://creativecommons.org/licenses/by/4.0/"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Z33the9zKYWF5BGJViTtTfUYOa79rud_O2CpzxNQNE8/edit?usp=sharing" TargetMode="External"/><Relationship Id="rId3" Type="http://schemas.openxmlformats.org/officeDocument/2006/relationships/hyperlink" Target="https://chooser-beta.creativecommons.org/" TargetMode="External"/><Relationship Id="rId4" Type="http://schemas.openxmlformats.org/officeDocument/2006/relationships/hyperlink" Target="https://creativecommons.org/faq/" TargetMode="External"/><Relationship Id="rId5" Type="http://schemas.openxmlformats.org/officeDocument/2006/relationships/hyperlink" Target="https://creativecommons.org/faq/"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textbc.ca/selfpublishguide"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pentextbc.ca/selfpublishguide" TargetMode="External"/><Relationship Id="rId3" Type="http://schemas.openxmlformats.org/officeDocument/2006/relationships/hyperlink" Target="https://creativecommons.org/licenses/by/4.0/" TargetMode="External"/><Relationship Id="rId4" Type="http://schemas.openxmlformats.org/officeDocument/2006/relationships/hyperlink" Target="https://open.bccampus.ca/" TargetMode="External"/><Relationship Id="rId5" Type="http://schemas.openxmlformats.org/officeDocument/2006/relationships/hyperlink" Target="https://creativecommons.org/licenses/by/4.0/"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50458a5929_0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50458a5929_0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563839fa6f_0_1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563839fa6f_0_1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Datasets include: </a:t>
            </a:r>
            <a:endParaRPr/>
          </a:p>
          <a:p>
            <a:pPr indent="0" lvl="0" marL="0" rtl="0" algn="l">
              <a:spcBef>
                <a:spcPts val="0"/>
              </a:spcBef>
              <a:spcAft>
                <a:spcPts val="0"/>
              </a:spcAft>
              <a:buNone/>
            </a:pPr>
            <a:r>
              <a:t/>
            </a:r>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2">
                  <a:extLst>
                    <a:ext uri="{A12FA001-AC4F-418D-AE19-62706E023703}">
                      <ahyp:hlinkClr val="tx"/>
                    </a:ext>
                  </a:extLst>
                </a:hlinkClick>
              </a:rPr>
              <a:t>re3data.org</a:t>
            </a:r>
            <a:br>
              <a:rPr b="1" lang="en" sz="1200">
                <a:solidFill>
                  <a:srgbClr val="336699"/>
                </a:solidFill>
                <a:highlight>
                  <a:srgbClr val="FFFFFF"/>
                </a:highlight>
                <a:uFill>
                  <a:noFill/>
                </a:uFill>
                <a:hlinkClick r:id="rId3">
                  <a:extLst>
                    <a:ext uri="{A12FA001-AC4F-418D-AE19-62706E023703}">
                      <ahyp:hlinkClr val="tx"/>
                    </a:ext>
                  </a:extLst>
                </a:hlinkClick>
              </a:rPr>
            </a:br>
            <a:r>
              <a:rPr lang="en" sz="1200">
                <a:solidFill>
                  <a:srgbClr val="333333"/>
                </a:solidFill>
                <a:highlight>
                  <a:srgbClr val="FFFFFF"/>
                </a:highlight>
              </a:rPr>
              <a:t>Registry of research data repositories</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4">
                  <a:extLst>
                    <a:ext uri="{A12FA001-AC4F-418D-AE19-62706E023703}">
                      <ahyp:hlinkClr val="tx"/>
                    </a:ext>
                  </a:extLst>
                </a:hlinkClick>
              </a:rPr>
              <a:t>ScholeXplorer</a:t>
            </a:r>
            <a:br>
              <a:rPr b="1" lang="en" sz="1200">
                <a:solidFill>
                  <a:srgbClr val="336699"/>
                </a:solidFill>
                <a:highlight>
                  <a:srgbClr val="FFFFFF"/>
                </a:highlight>
                <a:uFill>
                  <a:noFill/>
                </a:uFill>
                <a:hlinkClick r:id="rId5">
                  <a:extLst>
                    <a:ext uri="{A12FA001-AC4F-418D-AE19-62706E023703}">
                      <ahyp:hlinkClr val="tx"/>
                    </a:ext>
                  </a:extLst>
                </a:hlinkClick>
              </a:rPr>
            </a:br>
            <a:r>
              <a:rPr lang="en" sz="1200">
                <a:solidFill>
                  <a:srgbClr val="333333"/>
                </a:solidFill>
                <a:highlight>
                  <a:srgbClr val="FFFFFF"/>
                </a:highlight>
              </a:rPr>
              <a:t>Aggregation and query service for publications-data or data-data links from validated sources.</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6">
                  <a:extLst>
                    <a:ext uri="{A12FA001-AC4F-418D-AE19-62706E023703}">
                      <ahyp:hlinkClr val="tx"/>
                    </a:ext>
                  </a:extLst>
                </a:hlinkClick>
              </a:rPr>
              <a:t>Harvard Dataverse</a:t>
            </a:r>
            <a:br>
              <a:rPr b="1" lang="en" sz="1200">
                <a:solidFill>
                  <a:srgbClr val="336699"/>
                </a:solidFill>
                <a:highlight>
                  <a:srgbClr val="FFFFFF"/>
                </a:highlight>
                <a:uFill>
                  <a:noFill/>
                </a:uFill>
                <a:hlinkClick r:id="rId7">
                  <a:extLst>
                    <a:ext uri="{A12FA001-AC4F-418D-AE19-62706E023703}">
                      <ahyp:hlinkClr val="tx"/>
                    </a:ext>
                  </a:extLst>
                </a:hlinkClick>
              </a:rPr>
            </a:br>
            <a:r>
              <a:rPr lang="en" sz="1200">
                <a:solidFill>
                  <a:srgbClr val="333333"/>
                </a:solidFill>
                <a:highlight>
                  <a:srgbClr val="FFFFFF"/>
                </a:highlight>
              </a:rPr>
              <a:t>Open source web application to share, preserve, cite, explore and analyze research data, developed at Harvard University.</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8">
                  <a:extLst>
                    <a:ext uri="{A12FA001-AC4F-418D-AE19-62706E023703}">
                      <ahyp:hlinkClr val="tx"/>
                    </a:ext>
                  </a:extLst>
                </a:hlinkClick>
              </a:rPr>
              <a:t>Mendeley Data</a:t>
            </a:r>
            <a:br>
              <a:rPr b="1" lang="en" sz="1200">
                <a:solidFill>
                  <a:srgbClr val="336699"/>
                </a:solidFill>
                <a:highlight>
                  <a:srgbClr val="FFFFFF"/>
                </a:highlight>
                <a:uFill>
                  <a:noFill/>
                </a:uFill>
                <a:hlinkClick r:id="rId9">
                  <a:extLst>
                    <a:ext uri="{A12FA001-AC4F-418D-AE19-62706E023703}">
                      <ahyp:hlinkClr val="tx"/>
                    </a:ext>
                  </a:extLst>
                </a:hlinkClick>
              </a:rPr>
            </a:br>
            <a:r>
              <a:rPr lang="en" sz="1200">
                <a:solidFill>
                  <a:srgbClr val="333333"/>
                </a:solidFill>
                <a:highlight>
                  <a:srgbClr val="FFFFFF"/>
                </a:highlight>
              </a:rPr>
              <a:t>Open, free-to-use research data repository, which enables researchers to make their research data publicly available, hosted by Elsevier.</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10">
                  <a:extLst>
                    <a:ext uri="{A12FA001-AC4F-418D-AE19-62706E023703}">
                      <ahyp:hlinkClr val="tx"/>
                    </a:ext>
                  </a:extLst>
                </a:hlinkClick>
              </a:rPr>
              <a:t>Figshare</a:t>
            </a:r>
            <a:br>
              <a:rPr b="1" lang="en" sz="1200">
                <a:solidFill>
                  <a:srgbClr val="336699"/>
                </a:solidFill>
                <a:highlight>
                  <a:srgbClr val="FFFFFF"/>
                </a:highlight>
                <a:uFill>
                  <a:noFill/>
                </a:uFill>
                <a:hlinkClick r:id="rId11">
                  <a:extLst>
                    <a:ext uri="{A12FA001-AC4F-418D-AE19-62706E023703}">
                      <ahyp:hlinkClr val="tx"/>
                    </a:ext>
                  </a:extLst>
                </a:hlinkClick>
              </a:rPr>
            </a:br>
            <a:r>
              <a:rPr lang="en" sz="1200">
                <a:solidFill>
                  <a:srgbClr val="333333"/>
                </a:solidFill>
                <a:highlight>
                  <a:srgbClr val="FFFFFF"/>
                </a:highlight>
              </a:rPr>
              <a:t>Open access repository where researchers can preserve and share their research outputs, including figures, datasets, images, and videos.</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12">
                  <a:extLst>
                    <a:ext uri="{A12FA001-AC4F-418D-AE19-62706E023703}">
                      <ahyp:hlinkClr val="tx"/>
                    </a:ext>
                  </a:extLst>
                </a:hlinkClick>
              </a:rPr>
              <a:t>Dryad</a:t>
            </a:r>
            <a:br>
              <a:rPr b="1" lang="en" sz="1200">
                <a:solidFill>
                  <a:srgbClr val="336699"/>
                </a:solidFill>
                <a:highlight>
                  <a:srgbClr val="FFFFFF"/>
                </a:highlight>
                <a:uFill>
                  <a:noFill/>
                </a:uFill>
                <a:hlinkClick r:id="rId13">
                  <a:extLst>
                    <a:ext uri="{A12FA001-AC4F-418D-AE19-62706E023703}">
                      <ahyp:hlinkClr val="tx"/>
                    </a:ext>
                  </a:extLst>
                </a:hlinkClick>
              </a:rPr>
            </a:br>
            <a:r>
              <a:rPr lang="en" sz="1200">
                <a:solidFill>
                  <a:srgbClr val="333333"/>
                </a:solidFill>
                <a:highlight>
                  <a:srgbClr val="FFFFFF"/>
                </a:highlight>
              </a:rPr>
              <a:t>International repository of research data, especially data underlying scientific and medical publications.</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14">
                  <a:extLst>
                    <a:ext uri="{A12FA001-AC4F-418D-AE19-62706E023703}">
                      <ahyp:hlinkClr val="tx"/>
                    </a:ext>
                  </a:extLst>
                </a:hlinkClick>
              </a:rPr>
              <a:t>Zenodo</a:t>
            </a:r>
            <a:br>
              <a:rPr b="1" lang="en" sz="1200">
                <a:solidFill>
                  <a:srgbClr val="336699"/>
                </a:solidFill>
                <a:highlight>
                  <a:srgbClr val="FFFFFF"/>
                </a:highlight>
                <a:uFill>
                  <a:noFill/>
                </a:uFill>
                <a:hlinkClick r:id="rId15">
                  <a:extLst>
                    <a:ext uri="{A12FA001-AC4F-418D-AE19-62706E023703}">
                      <ahyp:hlinkClr val="tx"/>
                    </a:ext>
                  </a:extLst>
                </a:hlinkClick>
              </a:rPr>
            </a:br>
            <a:r>
              <a:rPr lang="en" sz="1200">
                <a:solidFill>
                  <a:srgbClr val="333333"/>
                </a:solidFill>
                <a:highlight>
                  <a:srgbClr val="FFFFFF"/>
                </a:highlight>
              </a:rPr>
              <a:t>General-purpose open-access repository developed under the European OpenAIRE program and operated by CERN.</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16">
                  <a:extLst>
                    <a:ext uri="{A12FA001-AC4F-418D-AE19-62706E023703}">
                      <ahyp:hlinkClr val="tx"/>
                    </a:ext>
                  </a:extLst>
                </a:hlinkClick>
              </a:rPr>
              <a:t>UCI Machine Learning Repository</a:t>
            </a:r>
            <a:br>
              <a:rPr b="1" lang="en" sz="1200">
                <a:solidFill>
                  <a:srgbClr val="336699"/>
                </a:solidFill>
                <a:highlight>
                  <a:srgbClr val="FFFFFF"/>
                </a:highlight>
                <a:uFill>
                  <a:noFill/>
                </a:uFill>
                <a:hlinkClick r:id="rId17">
                  <a:extLst>
                    <a:ext uri="{A12FA001-AC4F-418D-AE19-62706E023703}">
                      <ahyp:hlinkClr val="tx"/>
                    </a:ext>
                  </a:extLst>
                </a:hlinkClick>
              </a:rPr>
            </a:br>
            <a:r>
              <a:rPr lang="en" sz="1200">
                <a:solidFill>
                  <a:srgbClr val="333333"/>
                </a:solidFill>
                <a:highlight>
                  <a:srgbClr val="FFFFFF"/>
                </a:highlight>
              </a:rPr>
              <a:t>Collection of databases, domain theories, and data generators that are used by the machine learning community for the empirical analysis of machine learning algorithms, hosted by the UC Irvine.</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18">
                  <a:extLst>
                    <a:ext uri="{A12FA001-AC4F-418D-AE19-62706E023703}">
                      <ahyp:hlinkClr val="tx"/>
                    </a:ext>
                  </a:extLst>
                </a:hlinkClick>
              </a:rPr>
              <a:t>OSF</a:t>
            </a:r>
            <a:br>
              <a:rPr b="1" lang="en" sz="1200">
                <a:solidFill>
                  <a:srgbClr val="336699"/>
                </a:solidFill>
                <a:highlight>
                  <a:srgbClr val="FFFFFF"/>
                </a:highlight>
                <a:uFill>
                  <a:noFill/>
                </a:uFill>
                <a:hlinkClick r:id="rId19">
                  <a:extLst>
                    <a:ext uri="{A12FA001-AC4F-418D-AE19-62706E023703}">
                      <ahyp:hlinkClr val="tx"/>
                    </a:ext>
                  </a:extLst>
                </a:hlinkClick>
              </a:rPr>
            </a:br>
            <a:r>
              <a:rPr lang="en" sz="1200">
                <a:solidFill>
                  <a:srgbClr val="333333"/>
                </a:solidFill>
                <a:highlight>
                  <a:srgbClr val="FFFFFF"/>
                </a:highlight>
              </a:rPr>
              <a:t>Free, open platform to support your research and enable collaboration.</a:t>
            </a:r>
            <a:endParaRPr sz="1200">
              <a:solidFill>
                <a:srgbClr val="333333"/>
              </a:solidFill>
              <a:highlight>
                <a:srgbClr val="FFFFFF"/>
              </a:highlight>
            </a:endParaRPr>
          </a:p>
          <a:p>
            <a:pPr indent="-304800" lvl="0" marL="457200" rtl="0" algn="l">
              <a:lnSpc>
                <a:spcPct val="115000"/>
              </a:lnSpc>
              <a:spcBef>
                <a:spcPts val="0"/>
              </a:spcBef>
              <a:spcAft>
                <a:spcPts val="0"/>
              </a:spcAft>
              <a:buClr>
                <a:srgbClr val="333333"/>
              </a:buClr>
              <a:buSzPts val="1200"/>
              <a:buChar char="●"/>
            </a:pPr>
            <a:r>
              <a:rPr b="1" lang="en" sz="1200">
                <a:solidFill>
                  <a:srgbClr val="336699"/>
                </a:solidFill>
                <a:highlight>
                  <a:srgbClr val="FFFFFF"/>
                </a:highlight>
                <a:uFill>
                  <a:noFill/>
                </a:uFill>
                <a:hlinkClick r:id="rId20">
                  <a:extLst>
                    <a:ext uri="{A12FA001-AC4F-418D-AE19-62706E023703}">
                      <ahyp:hlinkClr val="tx"/>
                    </a:ext>
                  </a:extLst>
                </a:hlinkClick>
              </a:rPr>
              <a:t>Google Dataset Search</a:t>
            </a:r>
            <a:endParaRPr b="1" sz="1200">
              <a:solidFill>
                <a:srgbClr val="336699"/>
              </a:solidFill>
              <a:highlight>
                <a:srgbClr val="FFFFFF"/>
              </a:highlight>
            </a:endParaRPr>
          </a:p>
          <a:p>
            <a:pPr indent="0" lvl="0" marL="0" rtl="0" algn="l">
              <a:spcBef>
                <a:spcPts val="80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5830da53f7_2_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15830da53f7_2_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148a7a07b41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148a7a07b41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48a7a07b41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48a7a07b41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48a7a07b41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148a7a07b41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4b5ce3def4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4b5ce3def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In the next half hour or so we’ll talk about what content you can use, how you should give credit ot the creators of that content, and how you can mix together different content. </a:t>
            </a:r>
            <a:r>
              <a:rPr lang="en" sz="1200">
                <a:solidFill>
                  <a:schemeClr val="dk1"/>
                </a:solidFill>
                <a:latin typeface="Calibri"/>
                <a:ea typeface="Calibri"/>
                <a:cs typeface="Calibri"/>
                <a:sym typeface="Calibri"/>
              </a:rPr>
              <a:t>Before we dive in, it’s important to understand the context that caused these licenses to come into existence.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Creative Commons was founded in 1999 by Stanford law professor Lawrence Lessig, seen here, and Eric Eldred, a computer programmer and literacy advocate who had made a career of making works available on the internet once their copyright expired and the works passed to the public domain. The organization, which is a global non-profit, was founded in reaction to The Copyright Term Extension Act of 1998. Basically what this Act did was extend copyright from the author’s life + 50 years to the author’s life +70 years.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Sometimes called the Mickey Mouse Copyright Extension Act because this was the year Steamboat Willie was due to enter the public domain.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Eldred tried to fight this extension all the way to the Supreme Court, arguing the Copyright Term Extension Act was unconstitutional, and while they lost that fight, they decided to go outside the box and create a set of licenses that protected creators’ rights while also allowing those works to be shared. They used</a:t>
            </a:r>
            <a:r>
              <a:rPr lang="en" sz="1200">
                <a:solidFill>
                  <a:schemeClr val="dk1"/>
                </a:solidFill>
                <a:latin typeface="Calibri"/>
                <a:ea typeface="Calibri"/>
                <a:cs typeface="Calibri"/>
                <a:sym typeface="Calibri"/>
              </a:rPr>
              <a:t> Creative Commons to establish and facilitate the licenses we’re using today to build our free textbooks.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 sz="1200">
                <a:solidFill>
                  <a:schemeClr val="dk1"/>
                </a:solidFill>
                <a:latin typeface="Calibri"/>
                <a:ea typeface="Calibri"/>
                <a:cs typeface="Calibri"/>
                <a:sym typeface="Calibri"/>
              </a:rPr>
              <a:t>These licenses work within the confines of copyright law and give creators a way to maintain their rights without being restricted from sharing and letting others build upon their work.</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b="1" lang="en" sz="1200">
                <a:solidFill>
                  <a:schemeClr val="dk1"/>
                </a:solidFill>
                <a:latin typeface="Calibri"/>
                <a:ea typeface="Calibri"/>
                <a:cs typeface="Calibri"/>
                <a:sym typeface="Calibri"/>
              </a:rPr>
              <a:t>SOURCES:</a:t>
            </a:r>
            <a:endParaRPr b="1"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hlink"/>
                </a:solidFill>
                <a:latin typeface="Calibri"/>
                <a:ea typeface="Calibri"/>
                <a:cs typeface="Calibri"/>
                <a:sym typeface="Calibri"/>
                <a:hlinkClick r:id="rId2"/>
              </a:rPr>
              <a:t>Background CCBY Licenses photo is licensed CC BY. Pixabay</a:t>
            </a:r>
            <a:r>
              <a:rPr lang="en" sz="1200" u="sng">
                <a:solidFill>
                  <a:schemeClr val="hlink"/>
                </a:solidFill>
                <a:latin typeface="Calibri"/>
                <a:ea typeface="Calibri"/>
                <a:cs typeface="Calibri"/>
                <a:sym typeface="Calibri"/>
                <a:hlinkClick r:id="rId3"/>
              </a:rPr>
              <a:t> https://pixabay.com/vectors/creative-commons-licenses-icons-by-783531/</a:t>
            </a:r>
            <a:endParaRPr sz="1200" u="sng">
              <a:solidFill>
                <a:schemeClr val="hlink"/>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200" u="sng">
                <a:solidFill>
                  <a:schemeClr val="dk1"/>
                </a:solidFill>
                <a:latin typeface="Calibri"/>
                <a:ea typeface="Calibri"/>
                <a:cs typeface="Calibri"/>
                <a:sym typeface="Calibri"/>
                <a:hlinkClick r:id="rId4">
                  <a:extLst>
                    <a:ext uri="{A12FA001-AC4F-418D-AE19-62706E023703}">
                      <ahyp:hlinkClr val="tx"/>
                    </a:ext>
                  </a:extLst>
                </a:hlinkClick>
              </a:rPr>
              <a:t>Larry Lessig giving #ccsummit2011 keynote</a:t>
            </a:r>
            <a:r>
              <a:rPr lang="en" sz="1200">
                <a:solidFill>
                  <a:schemeClr val="dk1"/>
                </a:solidFill>
                <a:latin typeface="Calibri"/>
                <a:ea typeface="Calibri"/>
                <a:cs typeface="Calibri"/>
                <a:sym typeface="Calibri"/>
              </a:rPr>
              <a:t>”. DTKindler Photo. </a:t>
            </a:r>
            <a:r>
              <a:rPr lang="en" sz="1200" u="sng">
                <a:solidFill>
                  <a:schemeClr val="dk1"/>
                </a:solidFill>
                <a:latin typeface="Calibri"/>
                <a:ea typeface="Calibri"/>
                <a:cs typeface="Calibri"/>
                <a:sym typeface="Calibri"/>
                <a:hlinkClick r:id="rId5">
                  <a:extLst>
                    <a:ext uri="{A12FA001-AC4F-418D-AE19-62706E023703}">
                      <ahyp:hlinkClr val="tx"/>
                    </a:ext>
                  </a:extLst>
                </a:hlinkClick>
              </a:rPr>
              <a:t>CC BY 2.0</a:t>
            </a:r>
            <a:r>
              <a:rPr lang="en" sz="1200">
                <a:solidFill>
                  <a:schemeClr val="dk1"/>
                </a:solidFill>
                <a:latin typeface="Calibri"/>
                <a:ea typeface="Calibri"/>
                <a:cs typeface="Calibri"/>
                <a:sym typeface="Calibri"/>
              </a:rPr>
              <a:t> Unported</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42b97e4e12_2_113: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7" name="Google Shape;257;g142b97e4e12_2_113: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rPr>
              <a:t>These six licenses let creators make decisions about how what permissions they want to grant reusers, so long as they are attributed for their work. That’s what the BY symbol means – as you can see here giving credit to the creator is the basis of all the licenses.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The other three symbols help communicate what you can do with that content. </a:t>
            </a:r>
            <a:endParaRPr sz="1200">
              <a:solidFill>
                <a:schemeClr val="dk1"/>
              </a:solidFill>
            </a:endParaRPr>
          </a:p>
          <a:p>
            <a:pPr indent="-228600" lvl="0" marL="228600" marR="0" rtl="0" algn="l">
              <a:spcBef>
                <a:spcPts val="600"/>
              </a:spcBef>
              <a:spcAft>
                <a:spcPts val="0"/>
              </a:spcAft>
              <a:buClr>
                <a:schemeClr val="dk1"/>
              </a:buClr>
              <a:buSzPts val="1200"/>
              <a:buFont typeface="Proxima Nova"/>
              <a:buAutoNum type="arabicPeriod"/>
            </a:pPr>
            <a:r>
              <a:rPr lang="en" sz="1200"/>
              <a:t>T</a:t>
            </a:r>
            <a:r>
              <a:rPr i="0" lang="en" sz="1200" u="none" cap="none" strike="noStrike"/>
              <a:t>he </a:t>
            </a:r>
            <a:r>
              <a:rPr b="1" i="0" lang="en" sz="1200" u="none" cap="none" strike="noStrike"/>
              <a:t>NoDerivatives</a:t>
            </a:r>
            <a:r>
              <a:rPr i="0" lang="en" sz="1200" u="none" cap="none" strike="noStrike"/>
              <a:t> licenses in the middle and lower right </a:t>
            </a:r>
            <a:r>
              <a:rPr i="0" lang="en" sz="1200">
                <a:solidFill>
                  <a:srgbClr val="222222"/>
                </a:solidFill>
              </a:rPr>
              <a:t>prohibit reusers from sharing adaptations. For educators, this license is quite restrictive because we like to remix works to suit our specific purposes. </a:t>
            </a:r>
            <a:endParaRPr i="0" sz="1200" u="none" cap="none" strike="noStrike"/>
          </a:p>
          <a:p>
            <a:pPr indent="-228600" lvl="0" marL="228600" marR="0" rtl="0" algn="l">
              <a:spcBef>
                <a:spcPts val="600"/>
              </a:spcBef>
              <a:spcAft>
                <a:spcPts val="0"/>
              </a:spcAft>
              <a:buClr>
                <a:schemeClr val="dk1"/>
              </a:buClr>
              <a:buSzPts val="1200"/>
              <a:buFont typeface="Proxima Nova"/>
              <a:buAutoNum type="arabicPeriod"/>
            </a:pPr>
            <a:r>
              <a:rPr i="0" lang="en" sz="1200" u="none" cap="none" strike="noStrike"/>
              <a:t>The third symbol means </a:t>
            </a:r>
            <a:r>
              <a:rPr b="1" i="0" lang="en" sz="1200" u="none" cap="none" strike="noStrike"/>
              <a:t>ShareAlike</a:t>
            </a:r>
            <a:r>
              <a:rPr i="0" lang="en" sz="1200" u="none" cap="none" strike="noStrike"/>
              <a:t> or “SA,” which means that any adaptations based on the work must be licensed under the same license of the original work.</a:t>
            </a:r>
            <a:r>
              <a:rPr i="0" lang="en" sz="1200">
                <a:solidFill>
                  <a:srgbClr val="222222"/>
                </a:solidFill>
              </a:rPr>
              <a:t> </a:t>
            </a:r>
            <a:endParaRPr i="0" sz="1200" u="none" cap="none" strike="noStrike"/>
          </a:p>
          <a:p>
            <a:pPr indent="-228600" lvl="0" marL="228600" marR="0" rtl="0" algn="l">
              <a:spcBef>
                <a:spcPts val="600"/>
              </a:spcBef>
              <a:spcAft>
                <a:spcPts val="0"/>
              </a:spcAft>
              <a:buClr>
                <a:schemeClr val="dk1"/>
              </a:buClr>
              <a:buSzPts val="1200"/>
              <a:buFont typeface="Proxima Nova"/>
              <a:buAutoNum type="arabicPeriod"/>
            </a:pPr>
            <a:r>
              <a:rPr i="0" lang="en" sz="1200" u="none" cap="none" strike="noStrike"/>
              <a:t>The fourth and final symbol means </a:t>
            </a:r>
            <a:r>
              <a:rPr b="1" i="0" lang="en" sz="1200" u="none" cap="none" strike="noStrike"/>
              <a:t>NonCommercial</a:t>
            </a:r>
            <a:r>
              <a:rPr i="0" lang="en" sz="1200" u="none" cap="none" strike="noStrike"/>
              <a:t> or “NC,” which means the work is only available to be used for noncommercial purposes.</a:t>
            </a:r>
            <a:endParaRPr sz="1200"/>
          </a:p>
          <a:p>
            <a:pPr indent="0" lvl="0" marL="0" marR="0" rtl="0" algn="l">
              <a:spcBef>
                <a:spcPts val="600"/>
              </a:spcBef>
              <a:spcAft>
                <a:spcPts val="0"/>
              </a:spcAft>
              <a:buNone/>
            </a:pPr>
            <a:r>
              <a:rPr lang="en" sz="1200">
                <a:solidFill>
                  <a:schemeClr val="dk1"/>
                </a:solidFill>
              </a:rPr>
              <a:t>T</a:t>
            </a:r>
            <a:r>
              <a:rPr lang="en" sz="1200">
                <a:solidFill>
                  <a:schemeClr val="dk1"/>
                </a:solidFill>
                <a:latin typeface="Calibri"/>
                <a:ea typeface="Calibri"/>
                <a:cs typeface="Calibri"/>
                <a:sym typeface="Calibri"/>
              </a:rPr>
              <a:t>hese are still copyright licenses, and if someone violates the terms of a CC license, it is copyright infringement no differently than copyright infringement for a traditionally copyrighted work. </a:t>
            </a:r>
            <a:endParaRPr sz="1200"/>
          </a:p>
          <a:p>
            <a:pPr indent="0" lvl="0" marL="0" rtl="0" algn="l">
              <a:lnSpc>
                <a:spcPct val="115000"/>
              </a:lnSpc>
              <a:spcBef>
                <a:spcPts val="1400"/>
              </a:spcBef>
              <a:spcAft>
                <a:spcPts val="0"/>
              </a:spcAft>
              <a:buClr>
                <a:schemeClr val="dk1"/>
              </a:buClr>
              <a:buSzPts val="1100"/>
              <a:buFont typeface="Arial"/>
              <a:buNone/>
            </a:pPr>
            <a:r>
              <a:rPr b="1" lang="en" sz="1200" u="sng">
                <a:solidFill>
                  <a:schemeClr val="dk1"/>
                </a:solidFill>
              </a:rPr>
              <a:t>As we look at how to ues these tools, we’ll focus on 3 Key Questions</a:t>
            </a:r>
            <a:endParaRPr b="1" sz="1200" u="sng">
              <a:solidFill>
                <a:schemeClr val="dk1"/>
              </a:solidFill>
            </a:endParaRPr>
          </a:p>
          <a:p>
            <a:pPr indent="-304800" lvl="0" marL="457200" rtl="0" algn="l">
              <a:lnSpc>
                <a:spcPct val="115000"/>
              </a:lnSpc>
              <a:spcBef>
                <a:spcPts val="1400"/>
              </a:spcBef>
              <a:spcAft>
                <a:spcPts val="0"/>
              </a:spcAft>
              <a:buClr>
                <a:schemeClr val="dk1"/>
              </a:buClr>
              <a:buSzPts val="1200"/>
              <a:buFont typeface="Georgia"/>
              <a:buAutoNum type="arabicPeriod"/>
            </a:pPr>
            <a:r>
              <a:rPr lang="en" sz="1200">
                <a:solidFill>
                  <a:schemeClr val="dk1"/>
                </a:solidFill>
              </a:rPr>
              <a:t>What content can we use? Can we  use copyrighted material?  </a:t>
            </a:r>
            <a:r>
              <a:rPr lang="en" sz="1200">
                <a:solidFill>
                  <a:srgbClr val="1F3763"/>
                </a:solidFill>
              </a:rPr>
              <a:t>Spoiler alert on this, yes, it is possible to use traditionally copyrighted material.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How do we give credit?→ TASL </a:t>
            </a:r>
            <a:endParaRPr sz="1200">
              <a:solidFill>
                <a:schemeClr val="dk1"/>
              </a:solidFill>
            </a:endParaRPr>
          </a:p>
          <a:p>
            <a:pPr indent="-304800" lvl="0" marL="457200" rtl="0" algn="l">
              <a:lnSpc>
                <a:spcPct val="115000"/>
              </a:lnSpc>
              <a:spcBef>
                <a:spcPts val="0"/>
              </a:spcBef>
              <a:spcAft>
                <a:spcPts val="0"/>
              </a:spcAft>
              <a:buClr>
                <a:schemeClr val="dk1"/>
              </a:buClr>
              <a:buSzPts val="1200"/>
              <a:buAutoNum type="arabicPeriod"/>
            </a:pPr>
            <a:r>
              <a:rPr lang="en" sz="1200">
                <a:solidFill>
                  <a:schemeClr val="dk1"/>
                </a:solidFill>
              </a:rPr>
              <a:t>What can we remix/adapt/add our own content to? → Compatibility Chart &amp; Adapter’s License Chart</a:t>
            </a:r>
            <a:endParaRPr b="1" sz="1200">
              <a:solidFill>
                <a:schemeClr val="dk1"/>
              </a:solidFill>
            </a:endParaRPr>
          </a:p>
          <a:p>
            <a:pPr indent="0" lvl="0" marL="0" rtl="0" algn="l">
              <a:lnSpc>
                <a:spcPct val="90000"/>
              </a:lnSpc>
              <a:spcBef>
                <a:spcPts val="400"/>
              </a:spcBef>
              <a:spcAft>
                <a:spcPts val="0"/>
              </a:spcAft>
              <a:buClr>
                <a:schemeClr val="lt1"/>
              </a:buClr>
              <a:buSzPts val="2400"/>
              <a:buFont typeface="Arial"/>
              <a:buNone/>
            </a:pPr>
            <a:r>
              <a:t/>
            </a:r>
            <a:endParaRPr b="1" sz="1200">
              <a:solidFill>
                <a:schemeClr val="dk1"/>
              </a:solidFill>
            </a:endParaRPr>
          </a:p>
          <a:p>
            <a:pPr indent="0" lvl="0" marL="0" rtl="0" algn="l">
              <a:lnSpc>
                <a:spcPct val="90000"/>
              </a:lnSpc>
              <a:spcBef>
                <a:spcPts val="0"/>
              </a:spcBef>
              <a:spcAft>
                <a:spcPts val="0"/>
              </a:spcAft>
              <a:buClr>
                <a:schemeClr val="lt1"/>
              </a:buClr>
              <a:buSzPts val="2400"/>
              <a:buFont typeface="Arial"/>
              <a:buNone/>
            </a:pPr>
            <a:r>
              <a:t/>
            </a:r>
            <a:endParaRPr b="1" sz="1200">
              <a:solidFill>
                <a:schemeClr val="dk1"/>
              </a:solidFill>
            </a:endParaRPr>
          </a:p>
          <a:p>
            <a:pPr indent="0" lvl="0" marL="0" rtl="0" algn="l">
              <a:lnSpc>
                <a:spcPct val="90000"/>
              </a:lnSpc>
              <a:spcBef>
                <a:spcPts val="800"/>
              </a:spcBef>
              <a:spcAft>
                <a:spcPts val="0"/>
              </a:spcAft>
              <a:buClr>
                <a:schemeClr val="lt1"/>
              </a:buClr>
              <a:buSzPts val="2400"/>
              <a:buFont typeface="Arial"/>
              <a:buNone/>
            </a:pPr>
            <a:r>
              <a:t/>
            </a:r>
            <a:endParaRPr sz="1200"/>
          </a:p>
        </p:txBody>
      </p:sp>
      <p:sp>
        <p:nvSpPr>
          <p:cNvPr id="258" name="Google Shape;258;g142b97e4e12_2_113: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14b5ce3def4_0_68: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14b5ce3def4_0_68: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rgbClr val="1F3763"/>
                </a:solidFill>
                <a:latin typeface="Calibri"/>
                <a:ea typeface="Calibri"/>
                <a:cs typeface="Calibri"/>
                <a:sym typeface="Calibri"/>
              </a:rPr>
              <a:t>Let’s get into it - what content can you use to create your open textbooks?</a:t>
            </a:r>
            <a:endParaRPr sz="1200"/>
          </a:p>
        </p:txBody>
      </p:sp>
      <p:sp>
        <p:nvSpPr>
          <p:cNvPr id="273" name="Google Shape;273;g14b5ce3def4_0_68: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42b97e4e12_2_30: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1" name="Google Shape;281;g142b97e4e12_2_30: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rgbClr val="222222"/>
                </a:solidFill>
                <a:latin typeface="Proxima Nova"/>
                <a:ea typeface="Proxima Nova"/>
                <a:cs typeface="Proxima Nova"/>
                <a:sym typeface="Proxima Nova"/>
              </a:rPr>
              <a:t>You’ll know public domain materials because of the age or because they bear one of these two public domain tools, which are also hosted by Creative Commons, the CC0 public domain tool and the Public Domain Mark. </a:t>
            </a:r>
            <a:endParaRPr>
              <a:solidFill>
                <a:schemeClr val="dk1"/>
              </a:solidFill>
            </a:endParaRPr>
          </a:p>
          <a:p>
            <a:pPr indent="0" lvl="0" marL="0" rtl="0" algn="l">
              <a:spcBef>
                <a:spcPts val="0"/>
              </a:spcBef>
              <a:spcAft>
                <a:spcPts val="0"/>
              </a:spcAft>
              <a:buClr>
                <a:schemeClr val="dk1"/>
              </a:buClr>
              <a:buFont typeface="Arial"/>
              <a:buNone/>
            </a:pPr>
            <a:r>
              <a:t/>
            </a:r>
            <a:endParaRPr>
              <a:solidFill>
                <a:srgbClr val="222222"/>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rPr lang="en">
                <a:solidFill>
                  <a:srgbClr val="222222"/>
                </a:solidFill>
                <a:latin typeface="Proxima Nova"/>
                <a:ea typeface="Proxima Nova"/>
                <a:cs typeface="Proxima Nova"/>
                <a:sym typeface="Proxima Nova"/>
              </a:rPr>
              <a:t>You would use the CC0 tool on the top to dedicate your work to the worldwide public domain. You would use the Public Domain Mark on the bottom to label something and inform the public about the public domain status of someone else’s work. In general, all works published or released in the US before January 1, 1927 have entered the public domain. You’ll often see the Public Domain Mark used by museums and archives working with very old works.</a:t>
            </a:r>
            <a:endParaRPr>
              <a:solidFill>
                <a:schemeClr val="dk1"/>
              </a:solidFill>
            </a:endParaRPr>
          </a:p>
          <a:p>
            <a:pPr indent="0" lvl="0" marL="0" rtl="0" algn="l">
              <a:spcBef>
                <a:spcPts val="0"/>
              </a:spcBef>
              <a:spcAft>
                <a:spcPts val="0"/>
              </a:spcAft>
              <a:buClr>
                <a:schemeClr val="dk1"/>
              </a:buClr>
              <a:buFont typeface="Arial"/>
              <a:buNone/>
            </a:pPr>
            <a:r>
              <a:t/>
            </a:r>
            <a:endParaRPr>
              <a:solidFill>
                <a:srgbClr val="222222"/>
              </a:solidFill>
              <a:latin typeface="Proxima Nova"/>
              <a:ea typeface="Proxima Nova"/>
              <a:cs typeface="Proxima Nova"/>
              <a:sym typeface="Proxima Nova"/>
            </a:endParaRPr>
          </a:p>
          <a:p>
            <a:pPr indent="0" lvl="0" marL="0" rtl="0" algn="l">
              <a:spcBef>
                <a:spcPts val="0"/>
              </a:spcBef>
              <a:spcAft>
                <a:spcPts val="0"/>
              </a:spcAft>
              <a:buClr>
                <a:srgbClr val="222222"/>
              </a:buClr>
              <a:buSzPts val="1200"/>
              <a:buFont typeface="Proxima Nova"/>
              <a:buNone/>
            </a:pPr>
            <a:r>
              <a:rPr lang="en">
                <a:solidFill>
                  <a:srgbClr val="222222"/>
                </a:solidFill>
                <a:latin typeface="Proxima Nova"/>
                <a:ea typeface="Proxima Nova"/>
                <a:cs typeface="Proxima Nova"/>
                <a:sym typeface="Proxima Nova"/>
              </a:rPr>
              <a:t>Note that these public domain tools are not licenses, per se, but they do allow creators to dedicate their works to the public domain and, in the case of the Public Domain Mark, allow users to mark works known to be free of all copyright restrictions.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public domain is the pool of creative materials from which new creativity and knowledge may be built. Works enter the public domain when </a:t>
            </a:r>
            <a:endParaRPr/>
          </a:p>
          <a:p>
            <a:pPr indent="-228600" lvl="0" marL="228600" rtl="0" algn="l">
              <a:spcBef>
                <a:spcPts val="0"/>
              </a:spcBef>
              <a:spcAft>
                <a:spcPts val="0"/>
              </a:spcAft>
              <a:buClr>
                <a:schemeClr val="dk1"/>
              </a:buClr>
              <a:buSzPts val="1200"/>
              <a:buFont typeface="Calibri"/>
              <a:buAutoNum type="arabicParenR"/>
            </a:pPr>
            <a:r>
              <a:rPr lang="en"/>
              <a:t>the copyright expires, which here in the US is the author’s life plus 70 years, thanks to the Copyright Term Extension Act.</a:t>
            </a:r>
            <a:endParaRPr/>
          </a:p>
          <a:p>
            <a:pPr indent="-228600" lvl="0" marL="228600" rtl="0" algn="l">
              <a:spcBef>
                <a:spcPts val="0"/>
              </a:spcBef>
              <a:spcAft>
                <a:spcPts val="0"/>
              </a:spcAft>
              <a:buClr>
                <a:schemeClr val="dk1"/>
              </a:buClr>
              <a:buSzPts val="1200"/>
              <a:buFont typeface="Calibri"/>
              <a:buAutoNum type="arabicParenR"/>
            </a:pPr>
            <a:r>
              <a:rPr lang="en"/>
              <a:t>The work was never entitled to copyright protection, like government works or certain works made for hire. Increasingly now grant-funding requires the final products to be released to the public.</a:t>
            </a:r>
            <a:endParaRPr/>
          </a:p>
          <a:p>
            <a:pPr indent="0" lvl="0" marL="0" rtl="0" algn="l">
              <a:spcBef>
                <a:spcPts val="0"/>
              </a:spcBef>
              <a:spcAft>
                <a:spcPts val="0"/>
              </a:spcAft>
              <a:buNone/>
            </a:pPr>
            <a:r>
              <a:rPr lang="en"/>
              <a:t>3) The creator dedicates the work to the public domain before the term expires (using the CC0 tool on the top)</a:t>
            </a:r>
            <a:endParaRPr/>
          </a:p>
          <a:p>
            <a:pPr indent="0" lvl="0" marL="0" rtl="0" algn="l">
              <a:spcBef>
                <a:spcPts val="0"/>
              </a:spcBef>
              <a:spcAft>
                <a:spcPts val="0"/>
              </a:spcAft>
              <a:buNone/>
            </a:pPr>
            <a:r>
              <a:rPr lang="en"/>
              <a:t>4)  The copyright holder fails to comply with any formalities that might exist in their country to acquire or maintain their copyright. For most countries today there are no formal requirements, but there are cases where this happens and works fall into the public domain because the author did not take the proper steps.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200"/>
              <a:buFont typeface="Georgia"/>
              <a:buNone/>
            </a:pPr>
            <a:r>
              <a:rPr lang="en" sz="1200">
                <a:solidFill>
                  <a:schemeClr val="dk1"/>
                </a:solidFill>
                <a:latin typeface="Georgia"/>
                <a:ea typeface="Georgia"/>
                <a:cs typeface="Georgia"/>
                <a:sym typeface="Georgia"/>
              </a:rPr>
              <a:t>Public domain works (not restricted by copyright) can be remixed with any work.</a:t>
            </a:r>
            <a:r>
              <a:rPr lang="en" sz="1200">
                <a:solidFill>
                  <a:schemeClr val="dk1"/>
                </a:solidFill>
                <a:latin typeface="Calibri"/>
                <a:ea typeface="Calibri"/>
                <a:cs typeface="Calibri"/>
                <a:sym typeface="Calibri"/>
              </a:rPr>
              <a:t> For </a:t>
            </a:r>
            <a:r>
              <a:rPr lang="en" sz="1200">
                <a:solidFill>
                  <a:schemeClr val="dk1"/>
                </a:solidFill>
                <a:latin typeface="Georgia"/>
                <a:ea typeface="Georgia"/>
                <a:cs typeface="Georgia"/>
                <a:sym typeface="Georgia"/>
              </a:rPr>
              <a:t>example: Anyone can remix the </a:t>
            </a:r>
            <a:r>
              <a:rPr b="1" lang="en" sz="1200" u="sng">
                <a:solidFill>
                  <a:schemeClr val="hlink"/>
                </a:solidFill>
                <a:latin typeface="Georgia"/>
                <a:ea typeface="Georgia"/>
                <a:cs typeface="Georgia"/>
                <a:sym typeface="Georgia"/>
                <a:hlinkClick r:id="rId2"/>
              </a:rPr>
              <a:t>Adventures of Huckleberry Finn</a:t>
            </a:r>
            <a:r>
              <a:rPr lang="en" sz="1200">
                <a:solidFill>
                  <a:schemeClr val="dk1"/>
                </a:solidFill>
                <a:latin typeface="Georgia"/>
                <a:ea typeface="Georgia"/>
                <a:cs typeface="Georgia"/>
                <a:sym typeface="Georgia"/>
              </a:rPr>
              <a:t> by Mark Twain with </a:t>
            </a:r>
            <a:r>
              <a:rPr b="1" lang="en" sz="1200" u="sng">
                <a:solidFill>
                  <a:schemeClr val="hlink"/>
                </a:solidFill>
                <a:latin typeface="Georgia"/>
                <a:ea typeface="Georgia"/>
                <a:cs typeface="Georgia"/>
                <a:sym typeface="Georgia"/>
                <a:hlinkClick r:id="rId3"/>
              </a:rPr>
              <a:t>Alice’s Adventures in Wonderland</a:t>
            </a:r>
            <a:r>
              <a:rPr lang="en" sz="1200">
                <a:solidFill>
                  <a:schemeClr val="dk1"/>
                </a:solidFill>
                <a:latin typeface="Georgia"/>
                <a:ea typeface="Georgia"/>
                <a:cs typeface="Georgia"/>
                <a:sym typeface="Georgia"/>
              </a:rPr>
              <a:t> by Lewis Carroll.</a:t>
            </a:r>
            <a:endParaRPr sz="1200">
              <a:latin typeface="Calibri"/>
              <a:ea typeface="Calibri"/>
              <a:cs typeface="Calibri"/>
              <a:sym typeface="Calibri"/>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200"/>
              <a:buFont typeface="Calibri"/>
              <a:buNone/>
            </a:pPr>
            <a:r>
              <a:t/>
            </a:r>
            <a:endParaRPr b="0" i="0">
              <a:solidFill>
                <a:srgbClr val="222222"/>
              </a:solidFill>
              <a:latin typeface="Proxima Nova"/>
              <a:ea typeface="Proxima Nova"/>
              <a:cs typeface="Proxima Nova"/>
              <a:sym typeface="Proxima Nova"/>
            </a:endParaRPr>
          </a:p>
          <a:p>
            <a:pPr indent="0" lvl="0" marL="0" rtl="0" algn="l">
              <a:spcBef>
                <a:spcPts val="0"/>
              </a:spcBef>
              <a:spcAft>
                <a:spcPts val="0"/>
              </a:spcAft>
              <a:buClr>
                <a:schemeClr val="dk1"/>
              </a:buClr>
              <a:buSzPts val="1200"/>
              <a:buFont typeface="Georgia"/>
              <a:buNone/>
            </a:pPr>
            <a:r>
              <a:rPr b="1" lang="en" sz="1200">
                <a:solidFill>
                  <a:schemeClr val="dk1"/>
                </a:solidFill>
                <a:latin typeface="Georgia"/>
                <a:ea typeface="Georgia"/>
                <a:cs typeface="Georgia"/>
                <a:sym typeface="Georgia"/>
              </a:rPr>
              <a:t>Federal government material/.gov website is usually considered OER. See </a:t>
            </a:r>
            <a:r>
              <a:rPr b="1" lang="en" sz="1200" u="sng">
                <a:solidFill>
                  <a:schemeClr val="hlink"/>
                </a:solidFill>
                <a:latin typeface="Georgia"/>
                <a:ea typeface="Georgia"/>
                <a:cs typeface="Georgia"/>
                <a:sym typeface="Georgia"/>
                <a:hlinkClick r:id="rId4"/>
              </a:rPr>
              <a:t>Department of Interior Statement</a:t>
            </a:r>
            <a:r>
              <a:rPr b="1" lang="en" sz="1200">
                <a:solidFill>
                  <a:schemeClr val="dk1"/>
                </a:solidFill>
                <a:latin typeface="Georgia"/>
                <a:ea typeface="Georgia"/>
                <a:cs typeface="Georgia"/>
                <a:sym typeface="Georgia"/>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ADDITIONAL RESOURCES</a:t>
            </a:r>
            <a:endParaRPr/>
          </a:p>
          <a:p>
            <a:pPr indent="-171450" lvl="0" marL="171450" rtl="0" algn="l">
              <a:spcBef>
                <a:spcPts val="0"/>
              </a:spcBef>
              <a:spcAft>
                <a:spcPts val="0"/>
              </a:spcAft>
              <a:buClr>
                <a:schemeClr val="dk1"/>
              </a:buClr>
              <a:buSzPts val="1200"/>
              <a:buFont typeface="Arial"/>
              <a:buChar char="•"/>
            </a:pPr>
            <a:r>
              <a:rPr lang="en" u="sng">
                <a:solidFill>
                  <a:schemeClr val="hlink"/>
                </a:solidFill>
                <a:hlinkClick r:id="rId5"/>
              </a:rPr>
              <a:t>Information about public domain</a:t>
            </a:r>
            <a:r>
              <a:rPr lang="en"/>
              <a:t> (Wikipedia CC-BY-SA 3.0)</a:t>
            </a:r>
            <a:endParaRPr/>
          </a:p>
          <a:p>
            <a:pPr indent="-171450" lvl="0" marL="171450" rtl="0" algn="l">
              <a:spcBef>
                <a:spcPts val="0"/>
              </a:spcBef>
              <a:spcAft>
                <a:spcPts val="0"/>
              </a:spcAft>
              <a:buClr>
                <a:schemeClr val="dk1"/>
              </a:buClr>
              <a:buSzPts val="1200"/>
              <a:buFont typeface="Arial"/>
              <a:buChar char="•"/>
            </a:pPr>
            <a:r>
              <a:rPr b="1" lang="en" u="sng">
                <a:solidFill>
                  <a:schemeClr val="hlink"/>
                </a:solidFill>
                <a:hlinkClick r:id="rId6"/>
              </a:rPr>
              <a:t>Comic book about the public domain (Duke Law). </a:t>
            </a:r>
            <a:r>
              <a:rPr lang="en" u="sng">
                <a:solidFill>
                  <a:schemeClr val="hlink"/>
                </a:solidFill>
                <a:hlinkClick r:id="rId7"/>
              </a:rPr>
              <a:t>https://web.law.duke.edu/cspd/comics/zoomcomic.html</a:t>
            </a:r>
            <a:endParaRPr/>
          </a:p>
          <a:p>
            <a:pPr indent="-171450" lvl="0" marL="171450" rtl="0" algn="l">
              <a:spcBef>
                <a:spcPts val="0"/>
              </a:spcBef>
              <a:spcAft>
                <a:spcPts val="0"/>
              </a:spcAft>
              <a:buClr>
                <a:schemeClr val="dk1"/>
              </a:buClr>
              <a:buSzPts val="1200"/>
              <a:buFont typeface="Arial"/>
              <a:buChar char="•"/>
            </a:pPr>
            <a:r>
              <a:rPr b="0" i="0" lang="en" sz="1200">
                <a:solidFill>
                  <a:schemeClr val="dk1"/>
                </a:solidFill>
                <a:latin typeface="Calibri"/>
                <a:ea typeface="Calibri"/>
                <a:cs typeface="Calibri"/>
                <a:sym typeface="Calibri"/>
              </a:rPr>
              <a:t>Sites that host public domain works: </a:t>
            </a:r>
            <a:r>
              <a:rPr b="1" i="0" lang="en" sz="1200" u="sng">
                <a:solidFill>
                  <a:schemeClr val="hlink"/>
                </a:solidFill>
                <a:latin typeface="Calibri"/>
                <a:ea typeface="Calibri"/>
                <a:cs typeface="Calibri"/>
                <a:sym typeface="Calibri"/>
                <a:hlinkClick r:id="rId8"/>
              </a:rPr>
              <a:t>Project Gutenberg</a:t>
            </a:r>
            <a:r>
              <a:rPr b="0" i="0" lang="en" sz="1200">
                <a:solidFill>
                  <a:schemeClr val="dk1"/>
                </a:solidFill>
                <a:latin typeface="Calibri"/>
                <a:ea typeface="Calibri"/>
                <a:cs typeface="Calibri"/>
                <a:sym typeface="Calibri"/>
              </a:rPr>
              <a:t>, </a:t>
            </a:r>
            <a:r>
              <a:rPr b="1" i="0" lang="en" sz="1200" u="sng">
                <a:solidFill>
                  <a:schemeClr val="hlink"/>
                </a:solidFill>
                <a:latin typeface="Calibri"/>
                <a:ea typeface="Calibri"/>
                <a:cs typeface="Calibri"/>
                <a:sym typeface="Calibri"/>
                <a:hlinkClick r:id="rId9"/>
              </a:rPr>
              <a:t>Public Domain Review</a:t>
            </a:r>
            <a:r>
              <a:rPr b="0" i="0" lang="en" sz="1200">
                <a:solidFill>
                  <a:schemeClr val="dk1"/>
                </a:solidFill>
                <a:latin typeface="Calibri"/>
                <a:ea typeface="Calibri"/>
                <a:cs typeface="Calibri"/>
                <a:sym typeface="Calibri"/>
              </a:rPr>
              <a:t>,  </a:t>
            </a:r>
            <a:r>
              <a:rPr b="1" i="0" lang="en" sz="1200" u="sng">
                <a:solidFill>
                  <a:schemeClr val="hlink"/>
                </a:solidFill>
                <a:latin typeface="Calibri"/>
                <a:ea typeface="Calibri"/>
                <a:cs typeface="Calibri"/>
                <a:sym typeface="Calibri"/>
                <a:hlinkClick r:id="rId10"/>
              </a:rPr>
              <a:t>Digital Public Library of America</a:t>
            </a:r>
            <a:r>
              <a:rPr b="0" i="0" lang="en" sz="1200">
                <a:solidFill>
                  <a:schemeClr val="dk1"/>
                </a:solidFill>
                <a:latin typeface="Calibri"/>
                <a:ea typeface="Calibri"/>
                <a:cs typeface="Calibri"/>
                <a:sym typeface="Calibri"/>
              </a:rPr>
              <a:t>, </a:t>
            </a:r>
            <a:r>
              <a:rPr b="1" i="0" lang="en" sz="1200" u="sng">
                <a:solidFill>
                  <a:schemeClr val="hlink"/>
                </a:solidFill>
                <a:latin typeface="Calibri"/>
                <a:ea typeface="Calibri"/>
                <a:cs typeface="Calibri"/>
                <a:sym typeface="Calibri"/>
                <a:hlinkClick r:id="rId11"/>
              </a:rPr>
              <a:t>Wikimedia Commons</a:t>
            </a:r>
            <a:r>
              <a:rPr b="0" i="0" lang="en" sz="1200">
                <a:solidFill>
                  <a:schemeClr val="dk1"/>
                </a:solidFill>
                <a:latin typeface="Calibri"/>
                <a:ea typeface="Calibri"/>
                <a:cs typeface="Calibri"/>
                <a:sym typeface="Calibri"/>
              </a:rPr>
              <a:t>, </a:t>
            </a:r>
            <a:r>
              <a:rPr b="1" i="0" lang="en" sz="1200" u="sng">
                <a:solidFill>
                  <a:schemeClr val="hlink"/>
                </a:solidFill>
                <a:latin typeface="Calibri"/>
                <a:ea typeface="Calibri"/>
                <a:cs typeface="Calibri"/>
                <a:sym typeface="Calibri"/>
                <a:hlinkClick r:id="rId12"/>
              </a:rPr>
              <a:t>Internet Archive</a:t>
            </a:r>
            <a:r>
              <a:rPr b="0" i="0" lang="en" sz="1200">
                <a:solidFill>
                  <a:schemeClr val="dk1"/>
                </a:solidFill>
                <a:latin typeface="Calibri"/>
                <a:ea typeface="Calibri"/>
                <a:cs typeface="Calibri"/>
                <a:sym typeface="Calibri"/>
              </a:rPr>
              <a:t>, </a:t>
            </a:r>
            <a:r>
              <a:rPr b="1" i="0" lang="en" sz="1200" u="sng">
                <a:solidFill>
                  <a:schemeClr val="hlink"/>
                </a:solidFill>
                <a:latin typeface="Calibri"/>
                <a:ea typeface="Calibri"/>
                <a:cs typeface="Calibri"/>
                <a:sym typeface="Calibri"/>
                <a:hlinkClick r:id="rId13"/>
              </a:rPr>
              <a:t>Library of Congress</a:t>
            </a:r>
            <a:r>
              <a:rPr b="0" i="0" lang="en" sz="1200">
                <a:solidFill>
                  <a:schemeClr val="dk1"/>
                </a:solidFill>
                <a:latin typeface="Calibri"/>
                <a:ea typeface="Calibri"/>
                <a:cs typeface="Calibri"/>
                <a:sym typeface="Calibri"/>
              </a:rPr>
              <a:t>, </a:t>
            </a:r>
            <a:r>
              <a:rPr b="1" i="0" lang="en" sz="1200" u="sng">
                <a:solidFill>
                  <a:schemeClr val="hlink"/>
                </a:solidFill>
                <a:latin typeface="Calibri"/>
                <a:ea typeface="Calibri"/>
                <a:cs typeface="Calibri"/>
                <a:sym typeface="Calibri"/>
                <a:hlinkClick r:id="rId14"/>
              </a:rPr>
              <a:t>Flickr</a:t>
            </a:r>
            <a:r>
              <a:rPr b="0" i="0" lang="en" sz="1200">
                <a:solidFill>
                  <a:schemeClr val="dk1"/>
                </a:solidFill>
                <a:latin typeface="Calibri"/>
                <a:ea typeface="Calibri"/>
                <a:cs typeface="Calibri"/>
                <a:sym typeface="Calibri"/>
              </a:rPr>
              <a:t>, and the </a:t>
            </a:r>
            <a:r>
              <a:rPr b="1" i="0" lang="en" sz="1200" u="sng">
                <a:solidFill>
                  <a:schemeClr val="hlink"/>
                </a:solidFill>
                <a:latin typeface="Calibri"/>
                <a:ea typeface="Calibri"/>
                <a:cs typeface="Calibri"/>
                <a:sym typeface="Calibri"/>
                <a:hlinkClick r:id="rId15"/>
              </a:rPr>
              <a:t>Rijksmuseum</a:t>
            </a:r>
            <a:r>
              <a:rPr b="0" i="0" lang="en" sz="1200">
                <a:solidFill>
                  <a:schemeClr val="dk1"/>
                </a:solidFill>
                <a:latin typeface="Calibri"/>
                <a:ea typeface="Calibri"/>
                <a:cs typeface="Calibri"/>
                <a:sym typeface="Calibri"/>
              </a:rPr>
              <a:t>. The </a:t>
            </a:r>
            <a:r>
              <a:rPr b="1" i="0" lang="en" sz="1200" u="sng">
                <a:solidFill>
                  <a:schemeClr val="hlink"/>
                </a:solidFill>
                <a:latin typeface="Calibri"/>
                <a:ea typeface="Calibri"/>
                <a:cs typeface="Calibri"/>
                <a:sym typeface="Calibri"/>
                <a:hlinkClick r:id="rId16"/>
              </a:rPr>
              <a:t>CC Search tool</a:t>
            </a:r>
            <a:r>
              <a:rPr b="0" i="0" lang="en" sz="1200">
                <a:solidFill>
                  <a:schemeClr val="dk1"/>
                </a:solidFill>
                <a:latin typeface="Calibri"/>
                <a:ea typeface="Calibri"/>
                <a:cs typeface="Calibri"/>
                <a:sym typeface="Calibri"/>
              </a:rPr>
              <a:t> is another way to find public domain material.</a:t>
            </a:r>
            <a:endParaRPr/>
          </a:p>
        </p:txBody>
      </p:sp>
      <p:sp>
        <p:nvSpPr>
          <p:cNvPr id="282" name="Google Shape;282;g142b97e4e12_2_30: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5830da53f7_2_8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5830da53f7_2_8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142b97e4e12_2_38: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142b97e4e12_2_38: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u="none" strike="noStrike">
                <a:solidFill>
                  <a:schemeClr val="dk1"/>
                </a:solidFill>
                <a:latin typeface="Calibri"/>
                <a:ea typeface="Calibri"/>
                <a:cs typeface="Calibri"/>
                <a:sym typeface="Calibri"/>
              </a:rPr>
              <a:t>It’s not just old literary works that are in the public domain. </a:t>
            </a:r>
            <a:endParaRPr/>
          </a:p>
          <a:p>
            <a:pPr indent="0" lvl="0" marL="0" rtl="0" algn="l">
              <a:spcBef>
                <a:spcPts val="0"/>
              </a:spcBef>
              <a:spcAft>
                <a:spcPts val="0"/>
              </a:spcAft>
              <a:buNone/>
            </a:pPr>
            <a:r>
              <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r>
              <a:rPr b="1" lang="en"/>
              <a:t>RESOURCES:</a:t>
            </a:r>
            <a:endParaRPr/>
          </a:p>
          <a:p>
            <a:pPr indent="0" lvl="0" marL="0" rtl="0" algn="l">
              <a:spcBef>
                <a:spcPts val="0"/>
              </a:spcBef>
              <a:spcAft>
                <a:spcPts val="0"/>
              </a:spcAft>
              <a:buNone/>
            </a:pPr>
            <a:r>
              <a:rPr lang="en"/>
              <a:t>The Noun Project  Public Domain images - “Redefining Women” Icon Collection</a:t>
            </a:r>
            <a:endParaRPr/>
          </a:p>
        </p:txBody>
      </p:sp>
      <p:sp>
        <p:nvSpPr>
          <p:cNvPr id="292" name="Google Shape;292;g142b97e4e12_2_38: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14b5ce3def4_0_60: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14b5ce3def4_0_60: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300">
                <a:solidFill>
                  <a:srgbClr val="1F3763"/>
                </a:solidFill>
                <a:latin typeface="Calibri"/>
                <a:ea typeface="Calibri"/>
                <a:cs typeface="Calibri"/>
                <a:sym typeface="Calibri"/>
              </a:rPr>
              <a:t>Now let’s look at Creative Commons-licensed material. Rachel is going to show you many places to find material; I’m going to share a few tools to help you understand how you should attribute your sources and how you can decide whether sources can be mixed and matched based on their license.</a:t>
            </a:r>
            <a:endParaRPr sz="1300"/>
          </a:p>
        </p:txBody>
      </p:sp>
      <p:sp>
        <p:nvSpPr>
          <p:cNvPr id="300" name="Google Shape;300;g14b5ce3def4_0_60: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42b97e4e12_2_124: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142b97e4e12_2_124: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000000"/>
              </a:buClr>
              <a:buSzPts val="1200"/>
              <a:buFont typeface="Arial"/>
              <a:buNone/>
            </a:pPr>
            <a:r>
              <a:rPr lang="en">
                <a:latin typeface="Helvetica Neue"/>
                <a:ea typeface="Helvetica Neue"/>
                <a:cs typeface="Helvetica Neue"/>
                <a:sym typeface="Helvetica Neue"/>
              </a:rPr>
              <a:t>CC-BY is the standard. CC-BY licensed material can be mixed with any other license except ND No Derivative.  It’s easy to use; no permission needed; just give credit to the author. </a:t>
            </a:r>
            <a:endParaRPr/>
          </a:p>
          <a:p>
            <a:pPr indent="0" lvl="0" marL="0" rtl="0" algn="l">
              <a:spcBef>
                <a:spcPts val="0"/>
              </a:spcBef>
              <a:spcAft>
                <a:spcPts val="0"/>
              </a:spcAft>
              <a:buClr>
                <a:srgbClr val="000000"/>
              </a:buClr>
              <a:buSzPts val="1200"/>
              <a:buFont typeface="Arial"/>
              <a:buNone/>
            </a:pPr>
            <a:r>
              <a:t/>
            </a:r>
            <a:endParaRPr/>
          </a:p>
          <a:p>
            <a:pPr indent="0" lvl="0" marL="0" rtl="0" algn="l">
              <a:spcBef>
                <a:spcPts val="0"/>
              </a:spcBef>
              <a:spcAft>
                <a:spcPts val="0"/>
              </a:spcAft>
              <a:buClr>
                <a:srgbClr val="222222"/>
              </a:buClr>
              <a:buSzPts val="1200"/>
              <a:buFont typeface="Arial"/>
              <a:buNone/>
            </a:pPr>
            <a:r>
              <a:rPr b="1" i="0" lang="en">
                <a:solidFill>
                  <a:srgbClr val="222222"/>
                </a:solidFill>
                <a:latin typeface="Proxima Nova"/>
                <a:ea typeface="Proxima Nova"/>
                <a:cs typeface="Proxima Nova"/>
                <a:sym typeface="Proxima Nova"/>
              </a:rPr>
              <a:t>ADDITIONAL RESOURCES:</a:t>
            </a:r>
            <a:endParaRPr/>
          </a:p>
          <a:p>
            <a:pPr indent="-171450" lvl="0" marL="171450" rtl="0" algn="l">
              <a:spcBef>
                <a:spcPts val="0"/>
              </a:spcBef>
              <a:spcAft>
                <a:spcPts val="0"/>
              </a:spcAft>
              <a:buClr>
                <a:srgbClr val="6C64AD"/>
              </a:buClr>
              <a:buSzPts val="1200"/>
              <a:buFont typeface="Arial"/>
              <a:buChar char="•"/>
            </a:pPr>
            <a:r>
              <a:rPr b="1" i="0" lang="en" u="sng">
                <a:solidFill>
                  <a:schemeClr val="hlink"/>
                </a:solidFill>
                <a:latin typeface="Proxima Nova"/>
                <a:ea typeface="Proxima Nova"/>
                <a:cs typeface="Proxima Nova"/>
                <a:sym typeface="Proxima Nova"/>
                <a:hlinkClick r:id="rId2"/>
              </a:rPr>
              <a:t>Open Textbook Community Advocates CC BY License for Open Textbooks</a:t>
            </a:r>
            <a:r>
              <a:rPr b="0" i="0" lang="en" u="sng">
                <a:solidFill>
                  <a:srgbClr val="222222"/>
                </a:solidFill>
                <a:latin typeface="Proxima Nova"/>
                <a:ea typeface="Proxima Nova"/>
                <a:cs typeface="Proxima Nova"/>
                <a:sym typeface="Proxima Nova"/>
              </a:rPr>
              <a:t>. </a:t>
            </a:r>
            <a:r>
              <a:rPr b="0" i="0" lang="en" u="none">
                <a:solidFill>
                  <a:srgbClr val="222222"/>
                </a:solidFill>
                <a:latin typeface="Proxima Nova"/>
                <a:ea typeface="Proxima Nova"/>
                <a:cs typeface="Proxima Nova"/>
                <a:sym typeface="Proxima Nova"/>
              </a:rPr>
              <a:t>In 2016 members of the open Textbook community signed a joint statement advocating CC BY license for educational resources: </a:t>
            </a:r>
            <a:r>
              <a:rPr lang="en" u="sng">
                <a:solidFill>
                  <a:schemeClr val="hlink"/>
                </a:solidFill>
                <a:hlinkClick r:id="rId3"/>
              </a:rPr>
              <a:t>https://open.bccampus.ca/2016/11/04/open-textbook-community-advocates-cc-by-license-for-open-textbooks/</a:t>
            </a:r>
            <a:endParaRPr/>
          </a:p>
          <a:p>
            <a:pPr indent="-171450" lvl="0" marL="171450" rtl="0" algn="l">
              <a:spcBef>
                <a:spcPts val="0"/>
              </a:spcBef>
              <a:spcAft>
                <a:spcPts val="0"/>
              </a:spcAft>
              <a:buClr>
                <a:srgbClr val="222222"/>
              </a:buClr>
              <a:buSzPts val="1200"/>
              <a:buFont typeface="Arial"/>
              <a:buChar char="•"/>
            </a:pPr>
            <a:r>
              <a:rPr b="0" i="0" lang="en">
                <a:solidFill>
                  <a:srgbClr val="222222"/>
                </a:solidFill>
                <a:latin typeface="Proxima Nova"/>
                <a:ea typeface="Proxima Nova"/>
                <a:cs typeface="Proxima Nova"/>
                <a:sym typeface="Proxima Nova"/>
              </a:rPr>
              <a:t>“</a:t>
            </a:r>
            <a:r>
              <a:rPr b="1" i="0" lang="en" u="sng">
                <a:solidFill>
                  <a:schemeClr val="hlink"/>
                </a:solidFill>
                <a:latin typeface="Proxima Nova"/>
                <a:ea typeface="Proxima Nova"/>
                <a:cs typeface="Proxima Nova"/>
                <a:sym typeface="Proxima Nova"/>
                <a:hlinkClick r:id="rId4"/>
              </a:rPr>
              <a:t>Why CC BY?</a:t>
            </a:r>
            <a:r>
              <a:rPr b="0" i="0" lang="en">
                <a:solidFill>
                  <a:srgbClr val="222222"/>
                </a:solidFill>
                <a:latin typeface="Proxima Nova"/>
                <a:ea typeface="Proxima Nova"/>
                <a:cs typeface="Proxima Nova"/>
                <a:sym typeface="Proxima Nova"/>
              </a:rPr>
              <a:t>” from Open Access Scholarly Publishers Association also advocates using CC-BY for publishing scientific research . : https://oaspa.org/why-cc-by/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b="1"/>
          </a:p>
        </p:txBody>
      </p:sp>
      <p:sp>
        <p:nvSpPr>
          <p:cNvPr id="309" name="Google Shape;309;g142b97e4e12_2_124: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42b97e4e12_2_133: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142b97e4e12_2_133: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a:solidFill>
                  <a:srgbClr val="222222"/>
                </a:solidFill>
                <a:latin typeface="Proxima Nova"/>
                <a:ea typeface="Proxima Nova"/>
                <a:cs typeface="Proxima Nova"/>
                <a:sym typeface="Proxima Nova"/>
              </a:rPr>
              <a:t>The “Non Commercial”</a:t>
            </a:r>
            <a:r>
              <a:rPr lang="en">
                <a:solidFill>
                  <a:srgbClr val="222222"/>
                </a:solidFill>
                <a:latin typeface="Proxima Nova"/>
                <a:ea typeface="Proxima Nova"/>
                <a:cs typeface="Proxima Nova"/>
                <a:sym typeface="Proxima Nova"/>
              </a:rPr>
              <a:t> CC-BY-NC</a:t>
            </a:r>
            <a:r>
              <a:rPr lang="en">
                <a:solidFill>
                  <a:schemeClr val="dk1"/>
                </a:solidFill>
                <a:latin typeface="Helvetica Neue"/>
                <a:ea typeface="Helvetica Neue"/>
                <a:cs typeface="Helvetica Neue"/>
                <a:sym typeface="Helvetica Neue"/>
              </a:rPr>
              <a:t> license often causes confusion. Boy I don’t like this license, and you should try to avoid it wherever possible.</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t/>
            </a:r>
            <a:endParaRPr>
              <a:solidFill>
                <a:schemeClr val="dk1"/>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222222"/>
                </a:solidFill>
                <a:latin typeface="Proxima Nova"/>
                <a:ea typeface="Proxima Nova"/>
                <a:cs typeface="Proxima Nova"/>
                <a:sym typeface="Proxima Nova"/>
              </a:rPr>
              <a:t>A noncommercial purpose is defined as one that is “not primarily intended for or directed towards commercial advantage or monetary compensation.” A lot of people want to use this license because don’t want companies exploiting their material for commercial purposes. That’s understandable, but licensing your work with this license causes problems for users downstream.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t>
            </a:r>
            <a:endParaRPr>
              <a:solidFill>
                <a:schemeClr val="dk1"/>
              </a:solidFill>
            </a:endParaRPr>
          </a:p>
          <a:p>
            <a:pPr indent="0" lvl="0" marL="0" rtl="0" algn="l">
              <a:spcBef>
                <a:spcPts val="0"/>
              </a:spcBef>
              <a:spcAft>
                <a:spcPts val="0"/>
              </a:spcAft>
              <a:buNone/>
            </a:pPr>
            <a:r>
              <a:rPr lang="en">
                <a:solidFill>
                  <a:schemeClr val="dk1"/>
                </a:solidFill>
              </a:rPr>
              <a:t>More info: </a:t>
            </a:r>
            <a:r>
              <a:rPr lang="en">
                <a:solidFill>
                  <a:schemeClr val="dk1"/>
                </a:solidFill>
                <a:latin typeface="Helvetica Neue"/>
                <a:ea typeface="Helvetica Neue"/>
                <a:cs typeface="Helvetica Neue"/>
                <a:sym typeface="Helvetica Neue"/>
              </a:rPr>
              <a:t>Take this lawsuit for instance, where an NC license has been used to claim that OER cannot be printed by a commercial print shop for use in classrooms.</a:t>
            </a:r>
            <a:r>
              <a:rPr lang="en">
                <a:solidFill>
                  <a:schemeClr val="dk1"/>
                </a:solidFill>
              </a:rPr>
              <a:t> </a:t>
            </a:r>
            <a:r>
              <a:rPr lang="en">
                <a:solidFill>
                  <a:schemeClr val="dk1"/>
                </a:solidFill>
                <a:latin typeface="Helvetica Neue"/>
                <a:ea typeface="Helvetica Neue"/>
                <a:cs typeface="Helvetica Neue"/>
                <a:sym typeface="Helvetica Neue"/>
              </a:rPr>
              <a:t>Some Colleges have assumed that because they charge tuition, they can’t use NC-licensed OER. Others worry about printing and selling (cost recovery only) NC-licensed open textbooks.</a:t>
            </a:r>
            <a:endParaRPr>
              <a:solidFill>
                <a:schemeClr val="dk1"/>
              </a:solidFill>
            </a:endParaRPr>
          </a:p>
          <a:p>
            <a:pPr indent="0" lvl="0" marL="0" rtl="0" algn="l">
              <a:spcBef>
                <a:spcPts val="0"/>
              </a:spcBef>
              <a:spcAft>
                <a:spcPts val="0"/>
              </a:spcAft>
              <a:buNone/>
            </a:pPr>
            <a:r>
              <a:t/>
            </a:r>
            <a:endParaRPr>
              <a:solidFill>
                <a:srgbClr val="222222"/>
              </a:solidFill>
              <a:latin typeface="Proxima Nova"/>
              <a:ea typeface="Proxima Nova"/>
              <a:cs typeface="Proxima Nova"/>
              <a:sym typeface="Proxima Nova"/>
            </a:endParaRPr>
          </a:p>
          <a:p>
            <a:pPr indent="0" lvl="0" marL="0" rtl="0" algn="l">
              <a:spcBef>
                <a:spcPts val="0"/>
              </a:spcBef>
              <a:spcAft>
                <a:spcPts val="0"/>
              </a:spcAft>
              <a:buNone/>
            </a:pPr>
            <a:r>
              <a:rPr b="0" i="0" lang="en">
                <a:solidFill>
                  <a:srgbClr val="222222"/>
                </a:solidFill>
                <a:latin typeface="Proxima Nova"/>
                <a:ea typeface="Proxima Nova"/>
                <a:cs typeface="Proxima Nova"/>
                <a:sym typeface="Proxima Nova"/>
              </a:rPr>
              <a:t>This provides flexibility depending on the reuse situation, AND you’ll note the definition depends on the use, not the user. </a:t>
            </a:r>
            <a:endParaRPr/>
          </a:p>
          <a:p>
            <a:pPr indent="0" lvl="0" marL="0" rtl="0" algn="l">
              <a:spcBef>
                <a:spcPts val="0"/>
              </a:spcBef>
              <a:spcAft>
                <a:spcPts val="0"/>
              </a:spcAft>
              <a:buNone/>
            </a:pPr>
            <a:r>
              <a:t/>
            </a:r>
            <a:endParaRPr b="0" i="0">
              <a:solidFill>
                <a:srgbClr val="222222"/>
              </a:solidFill>
              <a:latin typeface="Proxima Nova"/>
              <a:ea typeface="Proxima Nova"/>
              <a:cs typeface="Proxima Nova"/>
              <a:sym typeface="Proxima Nova"/>
            </a:endParaRPr>
          </a:p>
          <a:p>
            <a:pPr indent="0" lvl="0" marL="0" rtl="0" algn="l">
              <a:spcBef>
                <a:spcPts val="0"/>
              </a:spcBef>
              <a:spcAft>
                <a:spcPts val="0"/>
              </a:spcAft>
              <a:buNone/>
            </a:pPr>
            <a:r>
              <a:rPr b="0" i="0" lang="en">
                <a:solidFill>
                  <a:srgbClr val="222222"/>
                </a:solidFill>
                <a:latin typeface="Proxima Nova"/>
                <a:ea typeface="Proxima Nova"/>
                <a:cs typeface="Proxima Nova"/>
                <a:sym typeface="Proxima Nova"/>
              </a:rPr>
              <a:t>For example, if you are a nonprofit or charitable organization, your use of an NC-licensed work could still run afoul of the NC restriction, and </a:t>
            </a:r>
            <a:endParaRPr/>
          </a:p>
          <a:p>
            <a:pPr indent="0" lvl="0" marL="0" rtl="0" algn="l">
              <a:spcBef>
                <a:spcPts val="0"/>
              </a:spcBef>
              <a:spcAft>
                <a:spcPts val="0"/>
              </a:spcAft>
              <a:buNone/>
            </a:pPr>
            <a:r>
              <a:rPr b="0" i="0" lang="en">
                <a:solidFill>
                  <a:srgbClr val="222222"/>
                </a:solidFill>
                <a:latin typeface="Proxima Nova"/>
                <a:ea typeface="Proxima Nova"/>
                <a:cs typeface="Proxima Nova"/>
                <a:sym typeface="Proxima Nova"/>
              </a:rPr>
              <a:t>if you are a for-profit entity, your use of an NC-licensed work does not necessarily mean you have violated the term. For example, a nonprofit entity cannot sell another’s NC licensed work for a profit, and a for-profit may use an NC licensed work for non-commercial purposes. </a:t>
            </a:r>
            <a:endParaRPr/>
          </a:p>
          <a:p>
            <a:pPr indent="0" lvl="0" marL="0" rtl="0" algn="l">
              <a:spcBef>
                <a:spcPts val="0"/>
              </a:spcBef>
              <a:spcAft>
                <a:spcPts val="0"/>
              </a:spcAft>
              <a:buNone/>
            </a:pPr>
            <a:r>
              <a:t/>
            </a:r>
            <a:endParaRPr b="0" i="0">
              <a:solidFill>
                <a:srgbClr val="222222"/>
              </a:solidFill>
              <a:latin typeface="Proxima Nova"/>
              <a:ea typeface="Proxima Nova"/>
              <a:cs typeface="Proxima Nova"/>
              <a:sym typeface="Proxima Nova"/>
            </a:endParaRPr>
          </a:p>
          <a:p>
            <a:pPr indent="0" lvl="0" marL="0" rtl="0" algn="l">
              <a:spcBef>
                <a:spcPts val="0"/>
              </a:spcBef>
              <a:spcAft>
                <a:spcPts val="0"/>
              </a:spcAft>
              <a:buNone/>
            </a:pPr>
            <a:r>
              <a:rPr b="0" i="0" lang="en">
                <a:solidFill>
                  <a:srgbClr val="222222"/>
                </a:solidFill>
                <a:latin typeface="Proxima Nova"/>
                <a:ea typeface="Proxima Nova"/>
                <a:cs typeface="Proxima Nova"/>
                <a:sym typeface="Proxima Nova"/>
              </a:rPr>
              <a:t>Whether a use is commercial depends on the specifics of the situation. </a:t>
            </a:r>
            <a:endParaRPr b="0" i="0">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b="1" i="0">
              <a:solidFill>
                <a:srgbClr val="222222"/>
              </a:solidFill>
              <a:latin typeface="Proxima Nova"/>
              <a:ea typeface="Proxima Nova"/>
              <a:cs typeface="Proxima Nova"/>
              <a:sym typeface="Proxima Nova"/>
            </a:endParaRPr>
          </a:p>
          <a:p>
            <a:pPr indent="0" lvl="0" marL="0" rtl="0" algn="l">
              <a:spcBef>
                <a:spcPts val="0"/>
              </a:spcBef>
              <a:spcAft>
                <a:spcPts val="0"/>
              </a:spcAft>
              <a:buNone/>
            </a:pPr>
            <a:r>
              <a:rPr b="1" i="0" lang="en">
                <a:solidFill>
                  <a:srgbClr val="222222"/>
                </a:solidFill>
                <a:latin typeface="Proxima Nova"/>
                <a:ea typeface="Proxima Nova"/>
                <a:cs typeface="Proxima Nova"/>
                <a:sym typeface="Proxima Nova"/>
              </a:rPr>
              <a:t>ATTRIBUTION:</a:t>
            </a:r>
            <a:endParaRPr/>
          </a:p>
          <a:p>
            <a:pPr indent="0" lvl="0" marL="0" rtl="0" algn="l">
              <a:spcBef>
                <a:spcPts val="0"/>
              </a:spcBef>
              <a:spcAft>
                <a:spcPts val="0"/>
              </a:spcAft>
              <a:buNone/>
            </a:pPr>
            <a:r>
              <a:rPr b="0" i="1" lang="en" sz="1200" u="none" strike="noStrike">
                <a:solidFill>
                  <a:schemeClr val="dk1"/>
                </a:solidFill>
                <a:latin typeface="Calibri"/>
                <a:ea typeface="Calibri"/>
                <a:cs typeface="Calibri"/>
                <a:sym typeface="Calibri"/>
              </a:rPr>
              <a:t>The content on this slide was adapted from the </a:t>
            </a:r>
            <a:r>
              <a:rPr b="0" i="1" lang="en" sz="1200" u="sng" strike="noStrike">
                <a:solidFill>
                  <a:schemeClr val="hlink"/>
                </a:solidFill>
                <a:latin typeface="Calibri"/>
                <a:ea typeface="Calibri"/>
                <a:cs typeface="Calibri"/>
                <a:sym typeface="Calibri"/>
                <a:hlinkClick r:id="rId2"/>
              </a:rPr>
              <a:t>June 2020 Creative Commons Certificate Course</a:t>
            </a:r>
            <a:r>
              <a:rPr b="0" i="1" lang="en" sz="1200" u="none" strike="noStrike">
                <a:solidFill>
                  <a:schemeClr val="dk1"/>
                </a:solidFill>
                <a:latin typeface="Calibri"/>
                <a:ea typeface="Calibri"/>
                <a:cs typeface="Calibri"/>
                <a:sym typeface="Calibri"/>
              </a:rPr>
              <a:t> by </a:t>
            </a:r>
            <a:r>
              <a:rPr b="0" i="1" lang="en" sz="1200" u="sng" strike="noStrike">
                <a:solidFill>
                  <a:schemeClr val="hlink"/>
                </a:solidFill>
                <a:latin typeface="Calibri"/>
                <a:ea typeface="Calibri"/>
                <a:cs typeface="Calibri"/>
                <a:sym typeface="Calibri"/>
                <a:hlinkClick r:id="rId3"/>
              </a:rPr>
              <a:t>Creative Commons</a:t>
            </a:r>
            <a:r>
              <a:rPr b="0" i="1" lang="en" sz="1200" u="none" strike="noStrike">
                <a:solidFill>
                  <a:schemeClr val="dk1"/>
                </a:solidFill>
                <a:latin typeface="Calibri"/>
                <a:ea typeface="Calibri"/>
                <a:cs typeface="Calibri"/>
                <a:sym typeface="Calibri"/>
              </a:rPr>
              <a:t>, licensed </a:t>
            </a:r>
            <a:r>
              <a:rPr b="0" i="1" lang="en" sz="1200" u="sng" strike="noStrike">
                <a:solidFill>
                  <a:schemeClr val="hlink"/>
                </a:solidFill>
                <a:latin typeface="Calibri"/>
                <a:ea typeface="Calibri"/>
                <a:cs typeface="Calibri"/>
                <a:sym typeface="Calibri"/>
                <a:hlinkClick r:id="rId4"/>
              </a:rPr>
              <a:t>CC BY 4.0</a:t>
            </a:r>
            <a:r>
              <a:rPr b="0" i="1" lang="en" sz="1200" u="none" strike="noStrike">
                <a:solidFill>
                  <a:schemeClr val="dk1"/>
                </a:solidFill>
                <a:latin typeface="Calibri"/>
                <a:ea typeface="Calibri"/>
                <a:cs typeface="Calibri"/>
                <a:sym typeface="Calibri"/>
              </a:rPr>
              <a:t>. Access the full contents at </a:t>
            </a:r>
            <a:r>
              <a:rPr i="1" lang="en" u="sng">
                <a:solidFill>
                  <a:schemeClr val="hlink"/>
                </a:solidFill>
                <a:hlinkClick r:id="rId5"/>
              </a:rPr>
              <a:t>https://certificates.creativecommons.org/cccertedu/</a:t>
            </a:r>
            <a:r>
              <a:rPr i="1" lang="en"/>
              <a:t>.</a:t>
            </a:r>
            <a:endParaRPr/>
          </a:p>
        </p:txBody>
      </p:sp>
      <p:sp>
        <p:nvSpPr>
          <p:cNvPr id="317" name="Google Shape;317;g142b97e4e12_2_133: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142b97e4e12_2_141: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142b97e4e12_2_141: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200">
                <a:solidFill>
                  <a:srgbClr val="222222"/>
                </a:solidFill>
                <a:latin typeface="Proxima Nova"/>
                <a:ea typeface="Proxima Nova"/>
                <a:cs typeface="Proxima Nova"/>
                <a:sym typeface="Proxima Nova"/>
              </a:rPr>
              <a:t>ND licenses do not meet the 5Rs requi</a:t>
            </a:r>
            <a:r>
              <a:rPr lang="en" sz="1200">
                <a:solidFill>
                  <a:srgbClr val="222222"/>
                </a:solidFill>
                <a:latin typeface="Proxima Nova"/>
                <a:ea typeface="Proxima Nova"/>
                <a:cs typeface="Proxima Nova"/>
                <a:sym typeface="Proxima Nova"/>
              </a:rPr>
              <a:t>rements that Ryan talked about, nor do they allow the public to revise or remix the resources… because they don’t meet </a:t>
            </a:r>
            <a:r>
              <a:rPr b="0" i="0" lang="en" sz="1200">
                <a:solidFill>
                  <a:srgbClr val="222222"/>
                </a:solidFill>
                <a:latin typeface="Proxima Nova"/>
                <a:ea typeface="Proxima Nova"/>
                <a:cs typeface="Proxima Nova"/>
                <a:sym typeface="Proxima Nova"/>
              </a:rPr>
              <a:t>the major OER definitions, the open education </a:t>
            </a:r>
            <a:r>
              <a:rPr lang="en" sz="1200">
                <a:solidFill>
                  <a:srgbClr val="222222"/>
                </a:solidFill>
                <a:latin typeface="Proxima Nova"/>
                <a:ea typeface="Proxima Nova"/>
                <a:cs typeface="Proxima Nova"/>
                <a:sym typeface="Proxima Nova"/>
              </a:rPr>
              <a:t>community</a:t>
            </a:r>
            <a:r>
              <a:rPr b="0" i="0" lang="en" sz="1200">
                <a:solidFill>
                  <a:srgbClr val="222222"/>
                </a:solidFill>
                <a:latin typeface="Proxima Nova"/>
                <a:ea typeface="Proxima Nova"/>
                <a:cs typeface="Proxima Nova"/>
                <a:sym typeface="Proxima Nova"/>
              </a:rPr>
              <a:t> does not consider ND-licensed education resources “OER.” </a:t>
            </a:r>
            <a:endParaRPr b="0" i="0" sz="1200">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sz="1200">
              <a:solidFill>
                <a:srgbClr val="222222"/>
              </a:solidFill>
              <a:latin typeface="Proxima Nova"/>
              <a:ea typeface="Proxima Nova"/>
              <a:cs typeface="Proxima Nova"/>
              <a:sym typeface="Proxima Nova"/>
            </a:endParaRPr>
          </a:p>
          <a:p>
            <a:pPr indent="0" lvl="0" marL="0" rtl="0" algn="l">
              <a:spcBef>
                <a:spcPts val="0"/>
              </a:spcBef>
              <a:spcAft>
                <a:spcPts val="0"/>
              </a:spcAft>
              <a:buNone/>
            </a:pPr>
            <a:r>
              <a:rPr b="0" i="0" lang="en" sz="1200">
                <a:solidFill>
                  <a:srgbClr val="222222"/>
                </a:solidFill>
                <a:latin typeface="Proxima Nova"/>
                <a:ea typeface="Proxima Nova"/>
                <a:cs typeface="Proxima Nova"/>
                <a:sym typeface="Proxima Nova"/>
              </a:rPr>
              <a:t>But </a:t>
            </a:r>
            <a:r>
              <a:rPr lang="en" sz="1200">
                <a:solidFill>
                  <a:srgbClr val="222222"/>
                </a:solidFill>
                <a:latin typeface="Proxima Nova"/>
                <a:ea typeface="Proxima Nova"/>
                <a:cs typeface="Proxima Nova"/>
                <a:sym typeface="Proxima Nova"/>
              </a:rPr>
              <a:t>you CAN use them without asking permission from the author, so that makes them good. You just can’t change them at all when you use them, which is sad. </a:t>
            </a:r>
            <a:endParaRPr sz="1200"/>
          </a:p>
          <a:p>
            <a:pPr indent="0" lvl="0" marL="0" rtl="0" algn="l">
              <a:spcBef>
                <a:spcPts val="0"/>
              </a:spcBef>
              <a:spcAft>
                <a:spcPts val="0"/>
              </a:spcAft>
              <a:buNone/>
            </a:pPr>
            <a:r>
              <a:t/>
            </a:r>
            <a:endParaRPr sz="1200"/>
          </a:p>
        </p:txBody>
      </p:sp>
      <p:sp>
        <p:nvSpPr>
          <p:cNvPr id="326" name="Google Shape;326;g142b97e4e12_2_141: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4b5ce3def4_0_76: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g14b5ce3def4_0_76: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1200"/>
              </a:spcAft>
              <a:buClr>
                <a:schemeClr val="dk1"/>
              </a:buClr>
              <a:buSzPts val="1100"/>
              <a:buFont typeface="Arial"/>
              <a:buNone/>
            </a:pPr>
            <a:r>
              <a:rPr lang="en" sz="1200">
                <a:solidFill>
                  <a:schemeClr val="dk1"/>
                </a:solidFill>
              </a:rPr>
              <a:t>So we’ve talked about basics, but before I </a:t>
            </a:r>
            <a:r>
              <a:rPr lang="en" sz="1200">
                <a:solidFill>
                  <a:schemeClr val="dk1"/>
                </a:solidFill>
              </a:rPr>
              <a:t>show you how to attribute and remix the openly-licensed </a:t>
            </a:r>
            <a:r>
              <a:rPr lang="en" sz="1200">
                <a:solidFill>
                  <a:schemeClr val="dk1"/>
                </a:solidFill>
              </a:rPr>
              <a:t>content you find, I want to make a nod copyrighted material. Of course, if you can find all OER, that’s ideal. But can you use copyrighted material too?? Yes. You can even use traditionally copyrighted material when you either </a:t>
            </a:r>
            <a:r>
              <a:rPr lang="en" sz="1200">
                <a:solidFill>
                  <a:schemeClr val="dk1"/>
                </a:solidFill>
              </a:rPr>
              <a:t>1) have permission in writing; 2) you use the content under Fair Use, or 3) in absence of 1 &amp; 2, you link to it instead of copying it right into your manuscript. </a:t>
            </a:r>
            <a:endParaRPr sz="1200">
              <a:solidFill>
                <a:schemeClr val="dk1"/>
              </a:solidFill>
            </a:endParaRPr>
          </a:p>
        </p:txBody>
      </p:sp>
      <p:sp>
        <p:nvSpPr>
          <p:cNvPr id="336" name="Google Shape;336;g14b5ce3def4_0_76: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4b5ce3def4_0_7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14b5ce3def4_0_7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Whether or not your use of copyrighted work is proper under Fair Use ultimately </a:t>
            </a:r>
            <a:r>
              <a:rPr lang="en">
                <a:solidFill>
                  <a:schemeClr val="dk1"/>
                </a:solidFill>
              </a:rPr>
              <a:t>hinges on whether the use is transformative, or whether the use employs the quoted matter in a different manner or for a different purpose form the original. In other words, does your use transform that content into a different state or thing?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The easiest analogy is the research paper. You have a different point you’re making and you’re using sources to make that point. That’s transformative. We use Fair Use all the time as academics for scholarship and research, even though we don’t think about it as such.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So yes, you can use copyrighted material so long as it’s a Fair Use. When in doubt,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t>
            </a:r>
            <a:endParaRPr>
              <a:solidFill>
                <a:schemeClr val="dk1"/>
              </a:solidFill>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17 USC 107. Limitations on Exclusive Rights: Fair Use </a:t>
            </a:r>
            <a:endParaRPr b="1"/>
          </a:p>
          <a:p>
            <a:pPr indent="0" lvl="0" marL="0" rtl="0" algn="l">
              <a:spcBef>
                <a:spcPts val="0"/>
              </a:spcBef>
              <a:spcAft>
                <a:spcPts val="0"/>
              </a:spcAft>
              <a:buNone/>
            </a:pPr>
            <a:r>
              <a:rPr b="1" lang="en"/>
              <a:t>for purposes such as criticism, comment, news reporting, teaching (including multiple copies for classroom use), scholarship, or research, is not an infringement of copyright.</a:t>
            </a:r>
            <a:r>
              <a:rPr lang="en"/>
              <a:t> In determining whether the use made of a work in any particular case is a fair use the factors to be considered shall include—</a:t>
            </a:r>
            <a:endParaRPr/>
          </a:p>
          <a:p>
            <a:pPr indent="-298450" lvl="0" marL="457200" rtl="0" algn="l">
              <a:spcBef>
                <a:spcPts val="0"/>
              </a:spcBef>
              <a:spcAft>
                <a:spcPts val="0"/>
              </a:spcAft>
              <a:buSzPts val="1100"/>
              <a:buAutoNum type="arabicPeriod"/>
            </a:pPr>
            <a:r>
              <a:rPr lang="en"/>
              <a:t>the purpose and character of the use,--&gt; is it of a commercial nature?  or is for nonprofit educational purposes also look at the transformative nature; </a:t>
            </a:r>
            <a:endParaRPr/>
          </a:p>
          <a:p>
            <a:pPr indent="-298450" lvl="0" marL="457200" rtl="0" algn="l">
              <a:spcBef>
                <a:spcPts val="0"/>
              </a:spcBef>
              <a:spcAft>
                <a:spcPts val="0"/>
              </a:spcAft>
              <a:buSzPts val="1100"/>
              <a:buAutoNum type="arabicPeriod"/>
            </a:pPr>
            <a:r>
              <a:rPr lang="en"/>
              <a:t>the nature of the copyrighted work; </a:t>
            </a:r>
            <a:endParaRPr/>
          </a:p>
          <a:p>
            <a:pPr indent="-298450" lvl="0" marL="457200" rtl="0" algn="l">
              <a:spcBef>
                <a:spcPts val="0"/>
              </a:spcBef>
              <a:spcAft>
                <a:spcPts val="0"/>
              </a:spcAft>
              <a:buSzPts val="1100"/>
              <a:buAutoNum type="arabicPeriod"/>
            </a:pPr>
            <a:r>
              <a:rPr lang="en"/>
              <a:t>the amount and substantiality of the portion used in relation to the copyrighted work as a whole → the less transformative, the more justification you need,  and</a:t>
            </a:r>
            <a:endParaRPr/>
          </a:p>
          <a:p>
            <a:pPr indent="-298450" lvl="0" marL="457200" rtl="0" algn="l">
              <a:spcBef>
                <a:spcPts val="0"/>
              </a:spcBef>
              <a:spcAft>
                <a:spcPts val="0"/>
              </a:spcAft>
              <a:buSzPts val="1100"/>
              <a:buAutoNum type="arabicPeriod"/>
            </a:pPr>
            <a:r>
              <a:rPr lang="en"/>
              <a:t>the effect of the use upon the potential market for or value of the copyrighted work → MOST IMPORTANT considers extent of [replacement] harm caused by particular infringer actions and whether unrestricted and widespread conduct of the sort engaged by infringer would result in substantially adverse impact on the potential market for the original)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Cases: </a:t>
            </a:r>
            <a:endParaRPr/>
          </a:p>
          <a:p>
            <a:pPr indent="-298450" lvl="0" marL="457200" rtl="0" algn="l">
              <a:spcBef>
                <a:spcPts val="0"/>
              </a:spcBef>
              <a:spcAft>
                <a:spcPts val="0"/>
              </a:spcAft>
              <a:buSzPts val="1100"/>
              <a:buChar char="●"/>
            </a:pPr>
            <a:r>
              <a:rPr i="1" lang="en"/>
              <a:t>American Geophysical Union v. Texaco</a:t>
            </a:r>
            <a:r>
              <a:rPr lang="en"/>
              <a:t>  where researchers photocopying articles from journals within Texaco library was held not to  be fair use</a:t>
            </a:r>
            <a:endParaRPr/>
          </a:p>
          <a:p>
            <a:pPr indent="-298450" lvl="0" marL="457200" rtl="0" algn="l">
              <a:spcBef>
                <a:spcPts val="0"/>
              </a:spcBef>
              <a:spcAft>
                <a:spcPts val="0"/>
              </a:spcAft>
              <a:buSzPts val="1100"/>
              <a:buChar char="●"/>
            </a:pPr>
            <a:r>
              <a:rPr i="1" lang="en"/>
              <a:t>Blanch v. Koons </a:t>
            </a:r>
            <a:r>
              <a:rPr lang="en"/>
              <a:t>where Koon’s incorporation of Blanch’s photograph of womans  legs within commentary-based painting was fair use</a:t>
            </a:r>
            <a:endParaRPr/>
          </a:p>
          <a:p>
            <a:pPr indent="-298450" lvl="0" marL="457200" rtl="0" algn="l">
              <a:spcBef>
                <a:spcPts val="0"/>
              </a:spcBef>
              <a:spcAft>
                <a:spcPts val="0"/>
              </a:spcAft>
              <a:buSzPts val="1100"/>
              <a:buChar char="●"/>
            </a:pPr>
            <a:r>
              <a:rPr i="1" lang="en"/>
              <a:t>Authors Guild v. Google, Inc. </a:t>
            </a:r>
            <a:r>
              <a:rPr lang="en"/>
              <a:t>where Google’s scanning of  all of or portions of the major book collections in the world with the goal of making those texts searchable is not infringing on those books under fair use</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142b97e4e12_2_78: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142b97e4e12_2_78: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Times New Roman"/>
              <a:buNone/>
            </a:pPr>
            <a:r>
              <a:rPr b="0" i="0" lang="en">
                <a:solidFill>
                  <a:srgbClr val="000000"/>
                </a:solidFill>
                <a:latin typeface="Times New Roman"/>
                <a:ea typeface="Times New Roman"/>
                <a:cs typeface="Times New Roman"/>
                <a:sym typeface="Times New Roman"/>
              </a:rPr>
              <a:t>Linking to a website or deep linking to a web page does not require permission from the copyright holder and is not considered copyright infringement. Like for instance Amanda Gorman's poem, "The Hill We Climb," the text of which is readily available from multiple sources all over the internet.</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Times New Roman"/>
              <a:buNone/>
            </a:pPr>
            <a:r>
              <a:t/>
            </a:r>
            <a:endParaRPr>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Times New Roman"/>
              <a:buNone/>
            </a:pPr>
            <a:r>
              <a:rPr b="0" i="0" lang="en">
                <a:solidFill>
                  <a:srgbClr val="000000"/>
                </a:solidFill>
                <a:latin typeface="Times New Roman"/>
                <a:ea typeface="Times New Roman"/>
                <a:cs typeface="Times New Roman"/>
                <a:sym typeface="Times New Roman"/>
              </a:rPr>
              <a:t>However, linking to a website that obviously violates copyright law, such as one that hosts pirated music or films, should be avoided.</a:t>
            </a:r>
            <a:endParaRPr/>
          </a:p>
          <a:p>
            <a:pPr indent="0" lvl="0" marL="0" rtl="0" algn="l">
              <a:spcBef>
                <a:spcPts val="0"/>
              </a:spcBef>
              <a:spcAft>
                <a:spcPts val="0"/>
              </a:spcAft>
              <a:buNone/>
            </a:pPr>
            <a:r>
              <a:t/>
            </a:r>
            <a:endParaRPr u="sng">
              <a:solidFill>
                <a:schemeClr val="hlink"/>
              </a:solidFill>
              <a:latin typeface="Georgia"/>
              <a:ea typeface="Georgia"/>
              <a:cs typeface="Georgia"/>
              <a:sym typeface="Georgia"/>
              <a:hlinkClick r:id="rId2"/>
            </a:endParaRPr>
          </a:p>
          <a:p>
            <a:pPr indent="0" lvl="0" marL="0" rtl="0" algn="l">
              <a:spcBef>
                <a:spcPts val="0"/>
              </a:spcBef>
              <a:spcAft>
                <a:spcPts val="0"/>
              </a:spcAft>
              <a:buNone/>
            </a:pPr>
            <a:r>
              <a:rPr b="1" lang="en" u="sng">
                <a:solidFill>
                  <a:schemeClr val="hlink"/>
                </a:solidFill>
                <a:latin typeface="Georgia"/>
                <a:ea typeface="Georgia"/>
                <a:cs typeface="Georgia"/>
                <a:sym typeface="Georgia"/>
                <a:hlinkClick r:id="rId3"/>
              </a:rPr>
              <a:t>RESOURCES:</a:t>
            </a:r>
            <a:endParaRPr/>
          </a:p>
          <a:p>
            <a:pPr indent="-241300" lvl="0" marL="285750" rtl="0" algn="l">
              <a:spcBef>
                <a:spcPts val="0"/>
              </a:spcBef>
              <a:spcAft>
                <a:spcPts val="0"/>
              </a:spcAft>
              <a:buClr>
                <a:srgbClr val="0563C1"/>
              </a:buClr>
              <a:buSzPts val="1100"/>
              <a:buFont typeface="Arial"/>
              <a:buChar char="•"/>
            </a:pPr>
            <a:r>
              <a:rPr lang="en" u="sng">
                <a:solidFill>
                  <a:schemeClr val="hlink"/>
                </a:solidFill>
                <a:latin typeface="Georgia"/>
                <a:ea typeface="Georgia"/>
                <a:cs typeface="Georgia"/>
                <a:sym typeface="Georgia"/>
                <a:hlinkClick r:id="rId4"/>
              </a:rPr>
              <a:t>https://opentextbc.ca/selfpublishguide/chapter/embed-and-link/</a:t>
            </a:r>
            <a:endParaRPr b="0" i="0">
              <a:solidFill>
                <a:srgbClr val="000000"/>
              </a:solidFill>
              <a:latin typeface="Times New Roman"/>
              <a:ea typeface="Times New Roman"/>
              <a:cs typeface="Times New Roman"/>
              <a:sym typeface="Times New Roman"/>
            </a:endParaRPr>
          </a:p>
          <a:p>
            <a:pPr indent="-165100" lvl="0" marL="171450" rtl="0" algn="l">
              <a:spcBef>
                <a:spcPts val="0"/>
              </a:spcBef>
              <a:spcAft>
                <a:spcPts val="0"/>
              </a:spcAft>
              <a:buClr>
                <a:schemeClr val="dk1"/>
              </a:buClr>
              <a:buSzPts val="1100"/>
              <a:buFont typeface="Arial"/>
              <a:buChar char="•"/>
            </a:pPr>
            <a:r>
              <a:rPr b="0" i="0" lang="en" u="sng">
                <a:solidFill>
                  <a:schemeClr val="hlink"/>
                </a:solidFill>
                <a:latin typeface="Karla"/>
                <a:ea typeface="Karla"/>
                <a:cs typeface="Karla"/>
                <a:sym typeface="Karla"/>
                <a:hlinkClick r:id="rId5"/>
              </a:rPr>
              <a:t>Self-Publishing Guide</a:t>
            </a:r>
            <a:r>
              <a:rPr b="0" i="0" lang="en">
                <a:solidFill>
                  <a:srgbClr val="222222"/>
                </a:solidFill>
                <a:latin typeface="Karla"/>
                <a:ea typeface="Karla"/>
                <a:cs typeface="Karla"/>
                <a:sym typeface="Karla"/>
              </a:rPr>
              <a:t> by BCcampus is licensed under a </a:t>
            </a:r>
            <a:r>
              <a:rPr b="0" i="0" lang="en" u="sng">
                <a:solidFill>
                  <a:schemeClr val="hlink"/>
                </a:solidFill>
                <a:latin typeface="Karla"/>
                <a:ea typeface="Karla"/>
                <a:cs typeface="Karla"/>
                <a:sym typeface="Karla"/>
                <a:hlinkClick r:id="rId6"/>
              </a:rPr>
              <a:t>Creative Commons Attribution 4.0 International License</a:t>
            </a:r>
            <a:r>
              <a:rPr b="0" i="0" lang="en">
                <a:solidFill>
                  <a:srgbClr val="222222"/>
                </a:solidFill>
                <a:latin typeface="Karla"/>
                <a:ea typeface="Karla"/>
                <a:cs typeface="Karla"/>
                <a:sym typeface="Karla"/>
              </a:rPr>
              <a:t>, except where otherwise noted.</a:t>
            </a:r>
            <a:endParaRPr/>
          </a:p>
        </p:txBody>
      </p:sp>
      <p:sp>
        <p:nvSpPr>
          <p:cNvPr id="352" name="Google Shape;352;g142b97e4e12_2_78: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14b5ce3def4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14b5ce3def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1F3763"/>
                </a:solidFill>
                <a:latin typeface="Calibri"/>
                <a:ea typeface="Calibri"/>
                <a:cs typeface="Calibri"/>
                <a:sym typeface="Calibri"/>
              </a:rPr>
              <a:t>Let’s move on to question two - talk about how to give proper credit to authors for any work you use.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4b5ce3def4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 name="Google Shape;367;g14b5ce3def4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50458a5929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150458a5929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seasonally adjusted.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142b97e4e12_2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4" name="Google Shape;374;g142b97e4e12_2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500">
                <a:solidFill>
                  <a:schemeClr val="dk1"/>
                </a:solidFill>
                <a:highlight>
                  <a:schemeClr val="lt1"/>
                </a:highlight>
                <a:latin typeface="Georgia"/>
                <a:ea typeface="Georgia"/>
                <a:cs typeface="Georgia"/>
                <a:sym typeface="Georgia"/>
              </a:rPr>
              <a:t>Whether you are </a:t>
            </a:r>
            <a:r>
              <a:rPr b="1" lang="en" sz="1500">
                <a:solidFill>
                  <a:schemeClr val="dk1"/>
                </a:solidFill>
                <a:highlight>
                  <a:schemeClr val="lt1"/>
                </a:highlight>
                <a:latin typeface="Georgia"/>
                <a:ea typeface="Georgia"/>
                <a:cs typeface="Georgia"/>
                <a:sym typeface="Georgia"/>
              </a:rPr>
              <a:t>licensing</a:t>
            </a:r>
            <a:r>
              <a:rPr lang="en" sz="1500">
                <a:solidFill>
                  <a:schemeClr val="dk1"/>
                </a:solidFill>
                <a:highlight>
                  <a:schemeClr val="lt1"/>
                </a:highlight>
                <a:latin typeface="Georgia"/>
                <a:ea typeface="Georgia"/>
                <a:cs typeface="Georgia"/>
                <a:sym typeface="Georgia"/>
              </a:rPr>
              <a:t> individual elements of your original work that you’ve created for your textbook (for instance, if you write an introduction to a unit, or if you write a series of assessment questions), </a:t>
            </a:r>
            <a:endParaRPr sz="1500">
              <a:solidFill>
                <a:schemeClr val="dk1"/>
              </a:solidFill>
              <a:highlight>
                <a:schemeClr val="lt1"/>
              </a:highlight>
              <a:latin typeface="Georgia"/>
              <a:ea typeface="Georgia"/>
              <a:cs typeface="Georgia"/>
              <a:sym typeface="Georgia"/>
            </a:endParaRPr>
          </a:p>
          <a:p>
            <a:pPr indent="0" lvl="0" marL="0" rtl="0" algn="l">
              <a:lnSpc>
                <a:spcPct val="115000"/>
              </a:lnSpc>
              <a:spcBef>
                <a:spcPts val="1200"/>
              </a:spcBef>
              <a:spcAft>
                <a:spcPts val="0"/>
              </a:spcAft>
              <a:buNone/>
            </a:pPr>
            <a:r>
              <a:rPr lang="en" sz="1500">
                <a:solidFill>
                  <a:schemeClr val="dk1"/>
                </a:solidFill>
                <a:highlight>
                  <a:schemeClr val="lt1"/>
                </a:highlight>
                <a:latin typeface="Georgia"/>
                <a:ea typeface="Georgia"/>
                <a:cs typeface="Georgia"/>
                <a:sym typeface="Georgia"/>
              </a:rPr>
              <a:t>Or whether you are </a:t>
            </a:r>
            <a:r>
              <a:rPr b="1" lang="en" sz="1500">
                <a:solidFill>
                  <a:schemeClr val="dk1"/>
                </a:solidFill>
                <a:highlight>
                  <a:schemeClr val="lt1"/>
                </a:highlight>
                <a:latin typeface="Georgia"/>
                <a:ea typeface="Georgia"/>
                <a:cs typeface="Georgia"/>
                <a:sym typeface="Georgia"/>
              </a:rPr>
              <a:t>attributing</a:t>
            </a:r>
            <a:r>
              <a:rPr lang="en" sz="1500">
                <a:solidFill>
                  <a:schemeClr val="dk1"/>
                </a:solidFill>
                <a:highlight>
                  <a:schemeClr val="lt1"/>
                </a:highlight>
                <a:latin typeface="Georgia"/>
                <a:ea typeface="Georgia"/>
                <a:cs typeface="Georgia"/>
                <a:sym typeface="Georgia"/>
              </a:rPr>
              <a:t> the authors whose openly-licensed work you are using in your textbook, the best practice is to follow the TASL formula – TITLE, AUTHOR, SOURCE, and LICENSE, and include links wherever possible.</a:t>
            </a:r>
            <a:endParaRPr sz="1500">
              <a:solidFill>
                <a:schemeClr val="dk1"/>
              </a:solidFill>
              <a:highlight>
                <a:schemeClr val="lt1"/>
              </a:highlight>
              <a:latin typeface="Georgia"/>
              <a:ea typeface="Georgia"/>
              <a:cs typeface="Georgia"/>
              <a:sym typeface="Georgia"/>
            </a:endParaRPr>
          </a:p>
          <a:p>
            <a:pPr indent="0" lvl="0" marL="0" rtl="0" algn="l">
              <a:spcBef>
                <a:spcPts val="0"/>
              </a:spcBef>
              <a:spcAft>
                <a:spcPts val="0"/>
              </a:spcAft>
              <a:buClr>
                <a:schemeClr val="dk1"/>
              </a:buClr>
              <a:buFont typeface="Arial"/>
              <a:buNone/>
            </a:pPr>
            <a:r>
              <a:t/>
            </a:r>
            <a:endParaRPr>
              <a:solidFill>
                <a:srgbClr val="222222"/>
              </a:solidFill>
              <a:latin typeface="Proxima Nova"/>
              <a:ea typeface="Proxima Nova"/>
              <a:cs typeface="Proxima Nova"/>
              <a:sym typeface="Proxima Nova"/>
            </a:endParaRPr>
          </a:p>
          <a:p>
            <a:pPr indent="-76200" lvl="0" marL="0" rtl="0" algn="l">
              <a:spcBef>
                <a:spcPts val="0"/>
              </a:spcBef>
              <a:spcAft>
                <a:spcPts val="0"/>
              </a:spcAft>
              <a:buClr>
                <a:srgbClr val="222222"/>
              </a:buClr>
              <a:buSzPts val="1200"/>
              <a:buChar char="•"/>
            </a:pPr>
            <a:r>
              <a:rPr lang="en">
                <a:solidFill>
                  <a:srgbClr val="222222"/>
                </a:solidFill>
                <a:latin typeface="Proxima Nova"/>
                <a:ea typeface="Proxima Nova"/>
                <a:cs typeface="Proxima Nova"/>
                <a:sym typeface="Proxima Nova"/>
              </a:rPr>
              <a:t>T = Title</a:t>
            </a:r>
            <a:endParaRPr>
              <a:solidFill>
                <a:schemeClr val="dk1"/>
              </a:solidFill>
            </a:endParaRPr>
          </a:p>
          <a:p>
            <a:pPr indent="-76200" lvl="0" marL="0" rtl="0" algn="l">
              <a:spcBef>
                <a:spcPts val="0"/>
              </a:spcBef>
              <a:spcAft>
                <a:spcPts val="0"/>
              </a:spcAft>
              <a:buClr>
                <a:srgbClr val="222222"/>
              </a:buClr>
              <a:buSzPts val="1200"/>
              <a:buChar char="•"/>
            </a:pPr>
            <a:r>
              <a:rPr lang="en">
                <a:solidFill>
                  <a:srgbClr val="222222"/>
                </a:solidFill>
                <a:latin typeface="Proxima Nova"/>
                <a:ea typeface="Proxima Nova"/>
                <a:cs typeface="Proxima Nova"/>
                <a:sym typeface="Proxima Nova"/>
              </a:rPr>
              <a:t>A = Author (tell reusers who to give credit to)</a:t>
            </a:r>
            <a:endParaRPr>
              <a:solidFill>
                <a:schemeClr val="dk1"/>
              </a:solidFill>
            </a:endParaRPr>
          </a:p>
          <a:p>
            <a:pPr indent="-76200" lvl="0" marL="0" rtl="0" algn="l">
              <a:spcBef>
                <a:spcPts val="0"/>
              </a:spcBef>
              <a:spcAft>
                <a:spcPts val="0"/>
              </a:spcAft>
              <a:buClr>
                <a:srgbClr val="222222"/>
              </a:buClr>
              <a:buSzPts val="1200"/>
              <a:buChar char="•"/>
            </a:pPr>
            <a:r>
              <a:rPr lang="en">
                <a:solidFill>
                  <a:srgbClr val="222222"/>
                </a:solidFill>
                <a:latin typeface="Proxima Nova"/>
                <a:ea typeface="Proxima Nova"/>
                <a:cs typeface="Proxima Nova"/>
                <a:sym typeface="Proxima Nova"/>
              </a:rPr>
              <a:t>S = Source (give reusers a link to the resource)</a:t>
            </a:r>
            <a:endParaRPr>
              <a:solidFill>
                <a:schemeClr val="dk1"/>
              </a:solidFill>
            </a:endParaRPr>
          </a:p>
          <a:p>
            <a:pPr indent="-76200" lvl="0" marL="0" rtl="0" algn="l">
              <a:spcBef>
                <a:spcPts val="0"/>
              </a:spcBef>
              <a:spcAft>
                <a:spcPts val="0"/>
              </a:spcAft>
              <a:buClr>
                <a:srgbClr val="222222"/>
              </a:buClr>
              <a:buSzPts val="1200"/>
              <a:buChar char="•"/>
            </a:pPr>
            <a:r>
              <a:rPr lang="en">
                <a:solidFill>
                  <a:srgbClr val="222222"/>
                </a:solidFill>
                <a:latin typeface="Proxima Nova"/>
                <a:ea typeface="Proxima Nova"/>
                <a:cs typeface="Proxima Nova"/>
                <a:sym typeface="Proxima Nova"/>
              </a:rPr>
              <a:t>L = License (link to the CC license deed)</a:t>
            </a:r>
            <a:endParaRPr b="1">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
                <a:solidFill>
                  <a:schemeClr val="dk1"/>
                </a:solidFill>
                <a:latin typeface="Times New Roman"/>
                <a:ea typeface="Times New Roman"/>
                <a:cs typeface="Times New Roman"/>
                <a:sym typeface="Times New Roman"/>
              </a:rPr>
              <a:t>Current best practice for an attribution statement states it should reside on the same page (digital or printed) as the resource it refers to. Statements can stand alone, e.g., within the caption of an image, or in a list at the bottom of the page.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142b97e4e12_2_166: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1" name="Google Shape;381;g142b97e4e12_2_166: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latin typeface="Times New Roman"/>
                <a:ea typeface="Times New Roman"/>
                <a:cs typeface="Times New Roman"/>
                <a:sym typeface="Times New Roman"/>
              </a:rPr>
              <a:t>Let’s start at the top level. </a:t>
            </a:r>
            <a:endParaRPr>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Georgia"/>
                <a:ea typeface="Georgia"/>
                <a:cs typeface="Georgia"/>
                <a:sym typeface="Georgia"/>
              </a:rPr>
              <a:t>As per the requirements of the grant, your entire project should include a blanket licensing statement patterned after this one.</a:t>
            </a:r>
            <a:endParaRPr>
              <a:solidFill>
                <a:schemeClr val="dk1"/>
              </a:solidFill>
              <a:latin typeface="Georgia"/>
              <a:ea typeface="Georgia"/>
              <a:cs typeface="Georgia"/>
              <a:sym typeface="Georgi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Georgia"/>
                <a:ea typeface="Georgia"/>
                <a:cs typeface="Georgia"/>
                <a:sym typeface="Georgia"/>
              </a:rPr>
              <a:t>Why “Except where otherwise indicated”? Because inevitably you’ll have a mix of licenses and probably some copyrighted material used under Fair Use as well. </a:t>
            </a:r>
            <a:endParaRPr>
              <a:solidFill>
                <a:schemeClr val="dk1"/>
              </a:solidFill>
              <a:latin typeface="Georgia"/>
              <a:ea typeface="Georgia"/>
              <a:cs typeface="Georgia"/>
              <a:sym typeface="Georgia"/>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latin typeface="Georgia"/>
                <a:ea typeface="Georgia"/>
                <a:cs typeface="Georgia"/>
                <a:sym typeface="Georgia"/>
              </a:rPr>
              <a:t> </a:t>
            </a:r>
            <a:r>
              <a:rPr lang="en">
                <a:solidFill>
                  <a:schemeClr val="dk1"/>
                </a:solidFill>
                <a:highlight>
                  <a:schemeClr val="lt1"/>
                </a:highlight>
                <a:latin typeface="Georgia"/>
                <a:ea typeface="Georgia"/>
                <a:cs typeface="Georgia"/>
                <a:sym typeface="Georgia"/>
              </a:rPr>
              <a:t>“Except where otherwise indicated, this work (Insert Title of Work Here, by Bugs Bunny, Daffy Duck, and Sylvester Cat) is licensed under a </a:t>
            </a:r>
            <a:r>
              <a:rPr lang="en" u="sng">
                <a:solidFill>
                  <a:schemeClr val="dk1"/>
                </a:solidFill>
                <a:highlight>
                  <a:schemeClr val="lt1"/>
                </a:highlight>
                <a:latin typeface="Georgia"/>
                <a:ea typeface="Georgia"/>
                <a:cs typeface="Georgia"/>
                <a:sym typeface="Georgia"/>
                <a:hlinkClick r:id="rId2">
                  <a:extLst>
                    <a:ext uri="{A12FA001-AC4F-418D-AE19-62706E023703}">
                      <ahyp:hlinkClr val="tx"/>
                    </a:ext>
                  </a:extLst>
                </a:hlinkClick>
              </a:rPr>
              <a:t>Creative Commons Attribution 4.0 International License</a:t>
            </a:r>
            <a:r>
              <a:rPr lang="en">
                <a:solidFill>
                  <a:schemeClr val="dk1"/>
                </a:solidFill>
                <a:highlight>
                  <a:schemeClr val="lt1"/>
                </a:highlight>
                <a:latin typeface="Georgia"/>
                <a:ea typeface="Georgia"/>
                <a:cs typeface="Georgia"/>
                <a:sym typeface="Georgia"/>
              </a:rPr>
              <a:t>.”</a:t>
            </a:r>
            <a:endParaRPr>
              <a:solidFill>
                <a:schemeClr val="dk1"/>
              </a:solidFill>
              <a:highlight>
                <a:schemeClr val="lt1"/>
              </a:highlight>
              <a:latin typeface="Georgia"/>
              <a:ea typeface="Georgia"/>
              <a:cs typeface="Georgia"/>
              <a:sym typeface="Georgia"/>
            </a:endParaRPr>
          </a:p>
          <a:p>
            <a:pPr indent="0" lvl="0" marL="0" rtl="0" algn="l">
              <a:spcBef>
                <a:spcPts val="1200"/>
              </a:spcBef>
              <a:spcAft>
                <a:spcPts val="0"/>
              </a:spcAft>
              <a:buClr>
                <a:schemeClr val="dk1"/>
              </a:buClr>
              <a:buFont typeface="Arial"/>
              <a:buNone/>
            </a:pPr>
            <a:r>
              <a:t/>
            </a:r>
            <a:endParaRPr>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b="0" i="0">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a:p>
          <a:p>
            <a:pPr indent="0" lvl="0" marL="0" rtl="0" algn="l">
              <a:spcBef>
                <a:spcPts val="0"/>
              </a:spcBef>
              <a:spcAft>
                <a:spcPts val="0"/>
              </a:spcAft>
              <a:buNone/>
            </a:pPr>
            <a:r>
              <a:rPr b="1" lang="en" u="sng"/>
              <a:t>ATTRIBUTIONS</a:t>
            </a:r>
            <a:endParaRPr/>
          </a:p>
          <a:p>
            <a:pPr indent="0" lvl="0" marL="0" marR="0" rtl="0" algn="l">
              <a:lnSpc>
                <a:spcPct val="100000"/>
              </a:lnSpc>
              <a:spcBef>
                <a:spcPts val="0"/>
              </a:spcBef>
              <a:spcAft>
                <a:spcPts val="0"/>
              </a:spcAft>
              <a:buClr>
                <a:srgbClr val="222222"/>
              </a:buClr>
              <a:buSzPts val="1200"/>
              <a:buFont typeface="Proxima Nova"/>
              <a:buNone/>
            </a:pPr>
            <a:r>
              <a:rPr b="0" i="0" lang="en">
                <a:solidFill>
                  <a:srgbClr val="222222"/>
                </a:solidFill>
                <a:latin typeface="Proxima Nova"/>
                <a:ea typeface="Proxima Nova"/>
                <a:cs typeface="Proxima Nova"/>
                <a:sym typeface="Proxima Nova"/>
              </a:rPr>
              <a:t>Images on this page are from from wiki.creativecommons.org </a:t>
            </a:r>
            <a:r>
              <a:rPr lang="en" u="sng">
                <a:solidFill>
                  <a:schemeClr val="hlink"/>
                </a:solidFill>
                <a:hlinkClick r:id="rId3"/>
              </a:rPr>
              <a:t>https://wiki.creativecommons.org/wiki/Marking_your_work_with_a_CC_license</a:t>
            </a:r>
            <a:r>
              <a:rPr lang="en"/>
              <a:t> </a:t>
            </a:r>
            <a:endParaRPr b="1" i="0">
              <a:solidFill>
                <a:srgbClr val="222222"/>
              </a:solidFill>
              <a:latin typeface="Proxima Nova"/>
              <a:ea typeface="Proxima Nova"/>
              <a:cs typeface="Proxima Nova"/>
              <a:sym typeface="Proxima Nova"/>
            </a:endParaRPr>
          </a:p>
          <a:p>
            <a:pPr indent="0" lvl="0" marL="0" rtl="0" algn="l">
              <a:spcBef>
                <a:spcPts val="0"/>
              </a:spcBef>
              <a:spcAft>
                <a:spcPts val="0"/>
              </a:spcAft>
              <a:buNone/>
            </a:pPr>
            <a:br>
              <a:rPr lang="en"/>
            </a:br>
            <a:endParaRPr/>
          </a:p>
        </p:txBody>
      </p:sp>
      <p:sp>
        <p:nvSpPr>
          <p:cNvPr id="382" name="Google Shape;382;g142b97e4e12_2_166: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56656838d9_1_15: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2" name="Google Shape;392;g156656838d9_1_15: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t/>
            </a:r>
            <a:endParaRPr b="0" i="0">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a:p>
          <a:p>
            <a:pPr indent="0" lvl="0" marL="0" rtl="0" algn="l">
              <a:spcBef>
                <a:spcPts val="0"/>
              </a:spcBef>
              <a:spcAft>
                <a:spcPts val="0"/>
              </a:spcAft>
              <a:buNone/>
            </a:pPr>
            <a:r>
              <a:rPr b="1" lang="en" u="sng"/>
              <a:t>ATTRIBUTIONS</a:t>
            </a:r>
            <a:endParaRPr/>
          </a:p>
          <a:p>
            <a:pPr indent="0" lvl="0" marL="0" marR="0" rtl="0" algn="l">
              <a:lnSpc>
                <a:spcPct val="100000"/>
              </a:lnSpc>
              <a:spcBef>
                <a:spcPts val="0"/>
              </a:spcBef>
              <a:spcAft>
                <a:spcPts val="0"/>
              </a:spcAft>
              <a:buClr>
                <a:srgbClr val="222222"/>
              </a:buClr>
              <a:buSzPts val="1200"/>
              <a:buFont typeface="Proxima Nova"/>
              <a:buNone/>
            </a:pPr>
            <a:r>
              <a:rPr b="0" i="0" lang="en">
                <a:solidFill>
                  <a:srgbClr val="222222"/>
                </a:solidFill>
                <a:latin typeface="Proxima Nova"/>
                <a:ea typeface="Proxima Nova"/>
                <a:cs typeface="Proxima Nova"/>
                <a:sym typeface="Proxima Nova"/>
              </a:rPr>
              <a:t>Images on this page are from from wiki.creativecommons.org </a:t>
            </a:r>
            <a:r>
              <a:rPr lang="en" u="sng">
                <a:solidFill>
                  <a:schemeClr val="hlink"/>
                </a:solidFill>
                <a:hlinkClick r:id="rId2"/>
              </a:rPr>
              <a:t>https://wiki.creativecommons.org/wiki/Marking_your_work_with_a_CC_license</a:t>
            </a:r>
            <a:r>
              <a:rPr lang="en"/>
              <a:t> </a:t>
            </a:r>
            <a:endParaRPr b="1" i="0">
              <a:solidFill>
                <a:srgbClr val="222222"/>
              </a:solidFill>
              <a:latin typeface="Proxima Nova"/>
              <a:ea typeface="Proxima Nova"/>
              <a:cs typeface="Proxima Nova"/>
              <a:sym typeface="Proxima Nova"/>
            </a:endParaRPr>
          </a:p>
          <a:p>
            <a:pPr indent="0" lvl="0" marL="0" rtl="0" algn="l">
              <a:spcBef>
                <a:spcPts val="0"/>
              </a:spcBef>
              <a:spcAft>
                <a:spcPts val="0"/>
              </a:spcAft>
              <a:buNone/>
            </a:pPr>
            <a:br>
              <a:rPr lang="en"/>
            </a:br>
            <a:endParaRPr/>
          </a:p>
        </p:txBody>
      </p:sp>
      <p:sp>
        <p:nvSpPr>
          <p:cNvPr id="393" name="Google Shape;393;g156656838d9_1_15: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156656838d9_1_26: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4" name="Google Shape;404;g156656838d9_1_26: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800">
                <a:latin typeface="Calibri"/>
                <a:ea typeface="Calibri"/>
                <a:cs typeface="Calibri"/>
                <a:sym typeface="Calibri"/>
              </a:rPr>
              <a:t>The best practice is to place the attributions as close to the content as possible. For some images, it might be right below the image. For most things, you’ll want to </a:t>
            </a:r>
            <a:r>
              <a:rPr lang="en" sz="1800">
                <a:latin typeface="Calibri"/>
                <a:ea typeface="Calibri"/>
                <a:cs typeface="Calibri"/>
                <a:sym typeface="Calibri"/>
              </a:rPr>
              <a:t>footnote</a:t>
            </a:r>
            <a:r>
              <a:rPr lang="en" sz="1800">
                <a:latin typeface="Calibri"/>
                <a:ea typeface="Calibri"/>
                <a:cs typeface="Calibri"/>
                <a:sym typeface="Calibri"/>
              </a:rPr>
              <a:t> and use the footer area for your attributions. </a:t>
            </a:r>
            <a:endParaRPr sz="1800">
              <a:latin typeface="Calibri"/>
              <a:ea typeface="Calibri"/>
              <a:cs typeface="Calibri"/>
              <a:sym typeface="Calibri"/>
            </a:endParaRPr>
          </a:p>
          <a:p>
            <a:pPr indent="0" lvl="0" marL="0" rtl="0" algn="l">
              <a:spcBef>
                <a:spcPts val="0"/>
              </a:spcBef>
              <a:spcAft>
                <a:spcPts val="0"/>
              </a:spcAft>
              <a:buNone/>
            </a:pPr>
            <a:r>
              <a:t/>
            </a:r>
            <a:endParaRPr b="0" i="0">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a:p>
          <a:p>
            <a:pPr indent="0" lvl="0" marL="0" rtl="0" algn="l">
              <a:spcBef>
                <a:spcPts val="0"/>
              </a:spcBef>
              <a:spcAft>
                <a:spcPts val="0"/>
              </a:spcAft>
              <a:buNone/>
            </a:pPr>
            <a:r>
              <a:rPr b="1" lang="en" u="sng"/>
              <a:t>ATTRIBUTIONS</a:t>
            </a:r>
            <a:endParaRPr/>
          </a:p>
          <a:p>
            <a:pPr indent="0" lvl="0" marL="0" marR="0" rtl="0" algn="l">
              <a:lnSpc>
                <a:spcPct val="100000"/>
              </a:lnSpc>
              <a:spcBef>
                <a:spcPts val="0"/>
              </a:spcBef>
              <a:spcAft>
                <a:spcPts val="0"/>
              </a:spcAft>
              <a:buClr>
                <a:srgbClr val="222222"/>
              </a:buClr>
              <a:buSzPts val="1200"/>
              <a:buFont typeface="Proxima Nova"/>
              <a:buNone/>
            </a:pPr>
            <a:r>
              <a:rPr b="0" i="0" lang="en">
                <a:solidFill>
                  <a:srgbClr val="222222"/>
                </a:solidFill>
                <a:latin typeface="Proxima Nova"/>
                <a:ea typeface="Proxima Nova"/>
                <a:cs typeface="Proxima Nova"/>
                <a:sym typeface="Proxima Nova"/>
              </a:rPr>
              <a:t>Images on this page are from from wiki.creativecommons.org </a:t>
            </a:r>
            <a:r>
              <a:rPr lang="en" u="sng">
                <a:solidFill>
                  <a:schemeClr val="hlink"/>
                </a:solidFill>
                <a:hlinkClick r:id="rId2"/>
              </a:rPr>
              <a:t>https://wiki.creativecommons.org/wiki/Marking_your_work_with_a_CC_license</a:t>
            </a:r>
            <a:r>
              <a:rPr lang="en"/>
              <a:t> </a:t>
            </a:r>
            <a:endParaRPr b="1" i="0">
              <a:solidFill>
                <a:srgbClr val="222222"/>
              </a:solidFill>
              <a:latin typeface="Proxima Nova"/>
              <a:ea typeface="Proxima Nova"/>
              <a:cs typeface="Proxima Nova"/>
              <a:sym typeface="Proxima Nova"/>
            </a:endParaRPr>
          </a:p>
          <a:p>
            <a:pPr indent="0" lvl="0" marL="0" rtl="0" algn="l">
              <a:spcBef>
                <a:spcPts val="0"/>
              </a:spcBef>
              <a:spcAft>
                <a:spcPts val="0"/>
              </a:spcAft>
              <a:buNone/>
            </a:pPr>
            <a:br>
              <a:rPr lang="en"/>
            </a:br>
            <a:endParaRPr/>
          </a:p>
        </p:txBody>
      </p:sp>
      <p:sp>
        <p:nvSpPr>
          <p:cNvPr id="405" name="Google Shape;405;g156656838d9_1_26: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56656838d9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156656838d9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some </a:t>
            </a:r>
            <a:r>
              <a:rPr lang="en"/>
              <a:t>flexibility</a:t>
            </a:r>
            <a:r>
              <a:rPr lang="en"/>
              <a:t> so don’t worry about the details. For example, here’s an example taken from Lumen Learning’s English Composition course.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a:t>https://courses.lumenlearning.com/englishcomp1/chapter/text-comparing-genres-conclusion/</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42b97e4e12_2_177: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142b97e4e12_2_177: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a:solidFill>
                  <a:srgbClr val="222222"/>
                </a:solidFill>
                <a:latin typeface="Proxima Nova"/>
                <a:ea typeface="Proxima Nova"/>
                <a:cs typeface="Proxima Nova"/>
                <a:sym typeface="Proxima Nova"/>
              </a:rPr>
              <a:t>Creative Commons has made this process very easy by creating a License Chooser that lets you enter your information, then it generates a code and a copy/paste that you can drop onto your work, website, or elsewhere. </a:t>
            </a:r>
            <a:endParaRPr>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b="0"/>
          </a:p>
          <a:p>
            <a:pPr indent="0" lvl="0" marL="0" rtl="0" algn="l">
              <a:spcBef>
                <a:spcPts val="0"/>
              </a:spcBef>
              <a:spcAft>
                <a:spcPts val="0"/>
              </a:spcAft>
              <a:buNone/>
            </a:pPr>
            <a:r>
              <a:rPr b="0" i="0" lang="en">
                <a:solidFill>
                  <a:srgbClr val="222222"/>
                </a:solidFill>
                <a:latin typeface="Arial"/>
                <a:ea typeface="Arial"/>
                <a:cs typeface="Arial"/>
                <a:sym typeface="Arial"/>
              </a:rPr>
              <a:t>1. Copy and paste the HTML code into your webpage or website.</a:t>
            </a:r>
            <a:endParaRPr/>
          </a:p>
          <a:p>
            <a:pPr indent="0" lvl="0" marL="0" rtl="0" algn="l">
              <a:spcBef>
                <a:spcPts val="0"/>
              </a:spcBef>
              <a:spcAft>
                <a:spcPts val="0"/>
              </a:spcAft>
              <a:buNone/>
            </a:pPr>
            <a:br>
              <a:rPr b="0" lang="en"/>
            </a:br>
            <a:r>
              <a:rPr b="0" i="0" lang="en">
                <a:solidFill>
                  <a:srgbClr val="222222"/>
                </a:solidFill>
                <a:latin typeface="Arial"/>
                <a:ea typeface="Arial"/>
                <a:cs typeface="Arial"/>
                <a:sym typeface="Arial"/>
              </a:rPr>
              <a:t>2. Edit the descriptive text to suit your needs.</a:t>
            </a:r>
            <a:endParaRPr b="0" i="0">
              <a:solidFill>
                <a:srgbClr val="222222"/>
              </a:solidFill>
              <a:latin typeface="Arial"/>
              <a:ea typeface="Arial"/>
              <a:cs typeface="Arial"/>
              <a:sym typeface="Arial"/>
            </a:endParaRPr>
          </a:p>
          <a:p>
            <a:pPr indent="0" lvl="0" marL="0" rtl="0" algn="l">
              <a:spcBef>
                <a:spcPts val="0"/>
              </a:spcBef>
              <a:spcAft>
                <a:spcPts val="0"/>
              </a:spcAft>
              <a:buNone/>
            </a:pPr>
            <a:r>
              <a:t/>
            </a:r>
            <a:endParaRPr>
              <a:solidFill>
                <a:srgbClr val="222222"/>
              </a:solidFill>
            </a:endParaRPr>
          </a:p>
          <a:p>
            <a:pPr indent="0" lvl="0" marL="0" marR="0" rtl="0" algn="l">
              <a:lnSpc>
                <a:spcPct val="100000"/>
              </a:lnSpc>
              <a:spcBef>
                <a:spcPts val="0"/>
              </a:spcBef>
              <a:spcAft>
                <a:spcPts val="0"/>
              </a:spcAft>
              <a:buClr>
                <a:schemeClr val="dk1"/>
              </a:buClr>
              <a:buSzPts val="1200"/>
              <a:buFont typeface="Calibri"/>
              <a:buNone/>
            </a:pPr>
            <a:r>
              <a:t/>
            </a:r>
            <a:endParaRPr b="1" i="0">
              <a:solidFill>
                <a:srgbClr val="22222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222222"/>
              </a:buClr>
              <a:buSzPts val="1200"/>
              <a:buFont typeface="Proxima Nova"/>
              <a:buNone/>
            </a:pPr>
            <a:r>
              <a:rPr b="1" i="0" lang="en">
                <a:solidFill>
                  <a:srgbClr val="222222"/>
                </a:solidFill>
                <a:latin typeface="Proxima Nova"/>
                <a:ea typeface="Proxima Nova"/>
                <a:cs typeface="Proxima Nova"/>
                <a:sym typeface="Proxima Nova"/>
              </a:rPr>
              <a:t>ADDITIONAL RESOURCES:</a:t>
            </a:r>
            <a:endParaRPr/>
          </a:p>
          <a:p>
            <a:pPr indent="0" lvl="0" marL="0" marR="0" rtl="0" algn="l">
              <a:lnSpc>
                <a:spcPct val="100000"/>
              </a:lnSpc>
              <a:spcBef>
                <a:spcPts val="0"/>
              </a:spcBef>
              <a:spcAft>
                <a:spcPts val="0"/>
              </a:spcAft>
              <a:buClr>
                <a:srgbClr val="222222"/>
              </a:buClr>
              <a:buSzPts val="1200"/>
              <a:buFont typeface="Proxima Nova"/>
              <a:buNone/>
            </a:pPr>
            <a:r>
              <a:rPr b="0" i="0" lang="en">
                <a:solidFill>
                  <a:srgbClr val="222222"/>
                </a:solidFill>
                <a:latin typeface="Proxima Nova"/>
                <a:ea typeface="Proxima Nova"/>
                <a:cs typeface="Proxima Nova"/>
                <a:sym typeface="Proxima Nova"/>
              </a:rPr>
              <a:t>The CC License Chooser - </a:t>
            </a:r>
            <a:r>
              <a:rPr lang="en" u="sng">
                <a:solidFill>
                  <a:schemeClr val="hlink"/>
                </a:solidFill>
                <a:hlinkClick r:id="rId2"/>
              </a:rPr>
              <a:t>https://creativecommons.org/choose/</a:t>
            </a:r>
            <a:endParaRPr>
              <a:solidFill>
                <a:srgbClr val="22222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222222"/>
              </a:buClr>
              <a:buSzPts val="1200"/>
              <a:buFont typeface="Proxima Nova"/>
              <a:buNone/>
            </a:pPr>
            <a:r>
              <a:rPr lang="en">
                <a:solidFill>
                  <a:srgbClr val="222222"/>
                </a:solidFill>
                <a:latin typeface="Proxima Nova"/>
                <a:ea typeface="Proxima Nova"/>
                <a:cs typeface="Proxima Nova"/>
                <a:sym typeface="Proxima Nova"/>
              </a:rPr>
              <a:t>The CC License Chooser beta (new version being tested): </a:t>
            </a:r>
            <a:r>
              <a:rPr lang="en" u="sng">
                <a:solidFill>
                  <a:schemeClr val="hlink"/>
                </a:solidFill>
                <a:latin typeface="Proxima Nova"/>
                <a:ea typeface="Proxima Nova"/>
                <a:cs typeface="Proxima Nova"/>
                <a:sym typeface="Proxima Nova"/>
                <a:hlinkClick r:id="rId3"/>
              </a:rPr>
              <a:t>https://chooser-beta.creativecommons.org/</a:t>
            </a:r>
            <a:r>
              <a:rPr lang="en">
                <a:solidFill>
                  <a:srgbClr val="222222"/>
                </a:solidFill>
                <a:latin typeface="Proxima Nova"/>
                <a:ea typeface="Proxima Nova"/>
                <a:cs typeface="Proxima Nova"/>
                <a:sym typeface="Proxima Nova"/>
              </a:rPr>
              <a:t> </a:t>
            </a:r>
            <a:endParaRPr>
              <a:solidFill>
                <a:srgbClr val="22222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222222"/>
              </a:buClr>
              <a:buSzPts val="1200"/>
              <a:buFont typeface="Proxima Nova"/>
              <a:buNone/>
            </a:pPr>
            <a:r>
              <a:rPr lang="en">
                <a:solidFill>
                  <a:srgbClr val="222222"/>
                </a:solidFill>
                <a:latin typeface="Proxima Nova"/>
                <a:ea typeface="Proxima Nova"/>
                <a:cs typeface="Proxima Nova"/>
                <a:sym typeface="Proxima Nova"/>
              </a:rPr>
              <a:t>The CC Zero License Waiver tool (generate license for your CC0 materials): </a:t>
            </a:r>
            <a:r>
              <a:rPr lang="en" u="sng">
                <a:solidFill>
                  <a:schemeClr val="hlink"/>
                </a:solidFill>
                <a:hlinkClick r:id="rId4"/>
              </a:rPr>
              <a:t>https://creativecommons.org/choose/zero/waiver</a:t>
            </a:r>
            <a:endParaRPr>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a:p>
        </p:txBody>
      </p:sp>
      <p:sp>
        <p:nvSpPr>
          <p:cNvPr id="425" name="Google Shape;425;g142b97e4e12_2_177: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14927bfbe2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14927bfbe2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200">
                <a:solidFill>
                  <a:schemeClr val="dk1"/>
                </a:solidFill>
                <a:latin typeface="Calibri"/>
                <a:ea typeface="Calibri"/>
                <a:cs typeface="Calibri"/>
                <a:sym typeface="Calibri"/>
              </a:rPr>
              <a:t>Why use the course map?</a:t>
            </a:r>
            <a:endParaRPr>
              <a:solidFill>
                <a:schemeClr val="dk1"/>
              </a:solidFill>
            </a:endParaRPr>
          </a:p>
          <a:p>
            <a:pPr indent="-342900" lvl="0" marL="3429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Helps you organize your material, </a:t>
            </a:r>
            <a:endParaRPr>
              <a:solidFill>
                <a:schemeClr val="dk1"/>
              </a:solidFill>
            </a:endParaRPr>
          </a:p>
          <a:p>
            <a:pPr indent="-342900" lvl="0" marL="3429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Keeps you out of the weeds and helps you determine when you have enough for a particular section.</a:t>
            </a:r>
            <a:endParaRPr>
              <a:solidFill>
                <a:schemeClr val="dk1"/>
              </a:solidFill>
            </a:endParaRPr>
          </a:p>
          <a:p>
            <a:pPr indent="-342900" lvl="0" marL="3429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Provides a concise map that can be shared with other instructors. </a:t>
            </a:r>
            <a:endParaRPr>
              <a:solidFill>
                <a:schemeClr val="dk1"/>
              </a:solidFill>
            </a:endParaRPr>
          </a:p>
          <a:p>
            <a:pPr indent="-342900" lvl="0" marL="3429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Helps identify and mark areas for future development. </a:t>
            </a:r>
            <a:endParaRPr>
              <a:solidFill>
                <a:schemeClr val="dk1"/>
              </a:solidFill>
            </a:endParaRPr>
          </a:p>
          <a:p>
            <a:pPr indent="-342900" lvl="0" marL="342900" rtl="0" algn="l">
              <a:spcBef>
                <a:spcPts val="0"/>
              </a:spcBef>
              <a:spcAft>
                <a:spcPts val="0"/>
              </a:spcAft>
              <a:buClr>
                <a:schemeClr val="dk1"/>
              </a:buClr>
              <a:buSzPts val="1200"/>
              <a:buFont typeface="Calibri"/>
              <a:buAutoNum type="arabicPeriod"/>
            </a:pPr>
            <a:r>
              <a:rPr b="1" lang="en" sz="1200">
                <a:solidFill>
                  <a:schemeClr val="dk1"/>
                </a:solidFill>
                <a:latin typeface="Calibri"/>
                <a:ea typeface="Calibri"/>
                <a:cs typeface="Calibri"/>
                <a:sym typeface="Calibri"/>
              </a:rPr>
              <a:t>Serves as a record of what has been officially included in your course</a:t>
            </a:r>
            <a:r>
              <a:rPr lang="en" sz="1200">
                <a:solidFill>
                  <a:schemeClr val="dk1"/>
                </a:solidFill>
                <a:latin typeface="Calibri"/>
                <a:ea typeface="Calibri"/>
                <a:cs typeface="Calibri"/>
                <a:sym typeface="Calibri"/>
              </a:rPr>
              <a:t>. </a:t>
            </a:r>
            <a:r>
              <a:rPr lang="en" sz="1000">
                <a:solidFill>
                  <a:schemeClr val="dk1"/>
                </a:solidFill>
                <a:latin typeface="Georgia"/>
                <a:ea typeface="Georgia"/>
                <a:cs typeface="Georgia"/>
                <a:sym typeface="Georgia"/>
              </a:rPr>
              <a:t>If the paper trail comes back to you, this is what you should present. </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solidFill>
                <a:schemeClr val="dk1"/>
              </a:solidFill>
              <a:latin typeface="Georgia"/>
              <a:ea typeface="Georgia"/>
              <a:cs typeface="Georgia"/>
              <a:sym typeface="Georgia"/>
            </a:endParaRPr>
          </a:p>
          <a:p>
            <a:pPr indent="0" lvl="0" marL="0" rtl="0" algn="l">
              <a:spcBef>
                <a:spcPts val="0"/>
              </a:spcBef>
              <a:spcAft>
                <a:spcPts val="0"/>
              </a:spcAft>
              <a:buNone/>
            </a:pPr>
            <a:r>
              <a:t/>
            </a:r>
            <a:endParaRPr sz="1000">
              <a:solidFill>
                <a:schemeClr val="dk1"/>
              </a:solidFill>
              <a:latin typeface="Georgia"/>
              <a:ea typeface="Georgia"/>
              <a:cs typeface="Georgia"/>
              <a:sym typeface="Georgia"/>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4b5ce3def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14b5ce3def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of the beauties of OER is that, with certain licenses, you can mix and match the materials to create the perfect solution for your course.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 3 tackles the all-important situation that you will come across. You’ll inevitably find multiple CC-licensed sources that you want to blend together. Or, you’ll find a Cc-licensed source that you want to augment with your own material. This is what we call a remix or adaptation, or even derivative – they all mean </a:t>
            </a:r>
            <a:r>
              <a:rPr lang="en"/>
              <a:t>the</a:t>
            </a:r>
            <a:r>
              <a:rPr lang="en"/>
              <a:t> same thing.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42b97e4e12_5_585: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142b97e4e12_5_585: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rgbClr val="222222"/>
                </a:solidFill>
                <a:latin typeface="Proxima Nova"/>
                <a:ea typeface="Proxima Nova"/>
                <a:cs typeface="Proxima Nova"/>
                <a:sym typeface="Proxima Nova"/>
              </a:rPr>
              <a:t>When you start </a:t>
            </a:r>
            <a:r>
              <a:rPr lang="en">
                <a:solidFill>
                  <a:srgbClr val="222222"/>
                </a:solidFill>
                <a:latin typeface="Proxima Nova"/>
                <a:ea typeface="Proxima Nova"/>
                <a:cs typeface="Proxima Nova"/>
                <a:sym typeface="Proxima Nova"/>
              </a:rPr>
              <a:t>creating</a:t>
            </a:r>
            <a:r>
              <a:rPr lang="en">
                <a:solidFill>
                  <a:srgbClr val="222222"/>
                </a:solidFill>
                <a:latin typeface="Proxima Nova"/>
                <a:ea typeface="Proxima Nova"/>
                <a:cs typeface="Proxima Nova"/>
                <a:sym typeface="Proxima Nova"/>
              </a:rPr>
              <a:t> your textbook, you’re probably going to mix content together in such a way that you don’t know where one part stops and another starts. This is called a remix or adaptation. </a:t>
            </a:r>
            <a:endParaRPr>
              <a:solidFill>
                <a:srgbClr val="222222"/>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t/>
            </a:r>
            <a:endParaRPr>
              <a:solidFill>
                <a:srgbClr val="22222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222222"/>
              </a:buClr>
              <a:buSzPts val="1200"/>
              <a:buFont typeface="Proxima Nova"/>
              <a:buNone/>
            </a:pPr>
            <a:r>
              <a:rPr b="0" i="0" lang="en">
                <a:solidFill>
                  <a:srgbClr val="222222"/>
                </a:solidFill>
                <a:latin typeface="Proxima Nova"/>
                <a:ea typeface="Proxima Nova"/>
                <a:cs typeface="Proxima Nova"/>
                <a:sym typeface="Proxima Nova"/>
              </a:rPr>
              <a:t>Adaptations happen when you truly remix OER material and create a work with some new creativity. For example</a:t>
            </a:r>
            <a:r>
              <a:rPr lang="en">
                <a:solidFill>
                  <a:srgbClr val="222222"/>
                </a:solidFill>
                <a:latin typeface="Proxima Nova"/>
                <a:ea typeface="Proxima Nova"/>
                <a:cs typeface="Proxima Nova"/>
                <a:sym typeface="Proxima Nova"/>
              </a:rPr>
              <a:t>, I’m putting together a Trademark textbook and, in working on the intro chapter I’ve found three CC-licensed works that each have something of value. I’m going to blend them together to make a perfect chapter, and the reader won’t be able to tell where one resource stops and another starts. This is an adaptation, or a Smoothie where you can’t tell where the pineapple stops and the banana or orange begins. </a:t>
            </a:r>
            <a:endParaRPr>
              <a:solidFill>
                <a:srgbClr val="222222"/>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222222"/>
              </a:buClr>
              <a:buSzPts val="1200"/>
              <a:buFont typeface="Proxima Nova"/>
              <a:buNone/>
            </a:pPr>
            <a:r>
              <a:t/>
            </a:r>
            <a:endParaRPr>
              <a:solidFill>
                <a:srgbClr val="222222"/>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t/>
            </a:r>
            <a:endParaRPr b="1">
              <a:solidFill>
                <a:srgbClr val="222222"/>
              </a:solidFill>
              <a:latin typeface="Proxima Nova"/>
              <a:ea typeface="Proxima Nova"/>
              <a:cs typeface="Proxima Nova"/>
              <a:sym typeface="Proxima Nova"/>
            </a:endParaRPr>
          </a:p>
          <a:p>
            <a:pPr indent="0" lvl="0" marL="0" rtl="0" algn="l">
              <a:spcBef>
                <a:spcPts val="0"/>
              </a:spcBef>
              <a:spcAft>
                <a:spcPts val="0"/>
              </a:spcAft>
              <a:buClr>
                <a:schemeClr val="dk1"/>
              </a:buClr>
              <a:buFont typeface="Arial"/>
              <a:buNone/>
            </a:pPr>
            <a:r>
              <a:rPr b="1" lang="en">
                <a:solidFill>
                  <a:srgbClr val="222222"/>
                </a:solidFill>
                <a:latin typeface="Proxima Nova"/>
                <a:ea typeface="Proxima Nova"/>
                <a:cs typeface="Proxima Nova"/>
                <a:sym typeface="Proxima Nova"/>
              </a:rPr>
              <a:t>IMAGE ATTRIBUTION:</a:t>
            </a:r>
            <a:endParaRPr>
              <a:solidFill>
                <a:schemeClr val="dk1"/>
              </a:solidFill>
            </a:endParaRPr>
          </a:p>
          <a:p>
            <a:pPr indent="0" lvl="0" marL="0" rtl="0" algn="l">
              <a:spcBef>
                <a:spcPts val="0"/>
              </a:spcBef>
              <a:spcAft>
                <a:spcPts val="0"/>
              </a:spcAft>
              <a:buClr>
                <a:schemeClr val="dk1"/>
              </a:buClr>
              <a:buFont typeface="Arial"/>
              <a:buNone/>
            </a:pPr>
            <a:r>
              <a:rPr lang="en" sz="1200">
                <a:solidFill>
                  <a:schemeClr val="dk1"/>
                </a:solidFill>
                <a:latin typeface="Proxima Nova"/>
                <a:ea typeface="Proxima Nova"/>
                <a:cs typeface="Proxima Nova"/>
                <a:sym typeface="Proxima Nova"/>
              </a:rPr>
              <a:t>“</a:t>
            </a:r>
            <a:r>
              <a:rPr b="1" lang="en" sz="1200" u="sng">
                <a:solidFill>
                  <a:schemeClr val="hlink"/>
                </a:solidFill>
                <a:latin typeface="Proxima Nova"/>
                <a:ea typeface="Proxima Nova"/>
                <a:cs typeface="Proxima Nova"/>
                <a:sym typeface="Proxima Nova"/>
                <a:hlinkClick r:id="rId2"/>
              </a:rPr>
              <a:t>CC TV Dinner</a:t>
            </a:r>
            <a:r>
              <a:rPr lang="en" sz="1200">
                <a:solidFill>
                  <a:schemeClr val="dk1"/>
                </a:solidFill>
                <a:latin typeface="Proxima Nova"/>
                <a:ea typeface="Proxima Nova"/>
                <a:cs typeface="Proxima Nova"/>
                <a:sym typeface="Proxima Nova"/>
              </a:rPr>
              <a:t>” by Nate Angell. </a:t>
            </a:r>
            <a:r>
              <a:rPr b="1" lang="en" sz="1200" u="sng">
                <a:solidFill>
                  <a:schemeClr val="hlink"/>
                </a:solidFill>
                <a:latin typeface="Proxima Nova"/>
                <a:ea typeface="Proxima Nova"/>
                <a:cs typeface="Proxima Nova"/>
                <a:sym typeface="Proxima Nova"/>
                <a:hlinkClick r:id="rId3"/>
              </a:rPr>
              <a:t>CC BY</a:t>
            </a:r>
            <a:r>
              <a:rPr lang="en" sz="1200">
                <a:solidFill>
                  <a:schemeClr val="dk1"/>
                </a:solidFill>
                <a:latin typeface="Proxima Nova"/>
                <a:ea typeface="Proxima Nova"/>
                <a:cs typeface="Proxima Nova"/>
                <a:sym typeface="Proxima Nova"/>
              </a:rPr>
              <a:t>. Derivative of “tv dinner 1″ by adrigu (</a:t>
            </a:r>
            <a:r>
              <a:rPr b="1" lang="en" sz="1200" u="sng">
                <a:solidFill>
                  <a:schemeClr val="hlink"/>
                </a:solidFill>
                <a:latin typeface="Proxima Nova"/>
                <a:ea typeface="Proxima Nova"/>
                <a:cs typeface="Proxima Nova"/>
                <a:sym typeface="Proxima Nova"/>
                <a:hlinkClick r:id="rId4"/>
              </a:rPr>
              <a:t>https://flic.kr/p/6AMLDF</a:t>
            </a:r>
            <a:r>
              <a:rPr lang="en" sz="1200">
                <a:solidFill>
                  <a:schemeClr val="dk1"/>
                </a:solidFill>
                <a:latin typeface="Proxima Nova"/>
                <a:ea typeface="Proxima Nova"/>
                <a:cs typeface="Proxima Nova"/>
                <a:sym typeface="Proxima Nova"/>
              </a:rPr>
              <a:t>) used under CC BY, and various Creative Commons license buttons by Creative Commons (</a:t>
            </a:r>
            <a:r>
              <a:rPr b="1" lang="en" sz="1200" u="sng">
                <a:solidFill>
                  <a:schemeClr val="hlink"/>
                </a:solidFill>
                <a:latin typeface="Proxima Nova"/>
                <a:ea typeface="Proxima Nova"/>
                <a:cs typeface="Proxima Nova"/>
                <a:sym typeface="Proxima Nova"/>
                <a:hlinkClick r:id="rId5"/>
              </a:rPr>
              <a:t>https://creativecommons.org/about/downloads</a:t>
            </a:r>
            <a:r>
              <a:rPr lang="en" sz="1200">
                <a:solidFill>
                  <a:schemeClr val="dk1"/>
                </a:solidFill>
                <a:latin typeface="Proxima Nova"/>
                <a:ea typeface="Proxima Nova"/>
                <a:cs typeface="Proxima Nova"/>
                <a:sym typeface="Proxima Nova"/>
              </a:rPr>
              <a:t>) used under </a:t>
            </a:r>
            <a:r>
              <a:rPr b="1" lang="en" sz="1200" u="sng">
                <a:solidFill>
                  <a:schemeClr val="hlink"/>
                </a:solidFill>
                <a:latin typeface="Proxima Nova"/>
                <a:ea typeface="Proxima Nova"/>
                <a:cs typeface="Proxima Nova"/>
                <a:sym typeface="Proxima Nova"/>
                <a:hlinkClick r:id="rId6"/>
              </a:rPr>
              <a:t>CC BY</a:t>
            </a:r>
            <a:r>
              <a:rPr lang="en" sz="1200">
                <a:solidFill>
                  <a:schemeClr val="dk1"/>
                </a:solidFill>
                <a:latin typeface="Proxima Nova"/>
                <a:ea typeface="Proxima Nova"/>
                <a:cs typeface="Proxima Nova"/>
                <a:sym typeface="Proxima Nova"/>
              </a:rPr>
              <a:t>.</a:t>
            </a:r>
            <a:endParaRPr>
              <a:solidFill>
                <a:schemeClr val="dk1"/>
              </a:solidFill>
            </a:endParaRPr>
          </a:p>
          <a:p>
            <a:pPr indent="0" lvl="0" marL="0" rtl="0" algn="l">
              <a:spcBef>
                <a:spcPts val="0"/>
              </a:spcBef>
              <a:spcAft>
                <a:spcPts val="0"/>
              </a:spcAft>
              <a:buClr>
                <a:schemeClr val="dk1"/>
              </a:buClr>
              <a:buFont typeface="Arial"/>
              <a:buNone/>
            </a:pPr>
            <a:r>
              <a:t/>
            </a:r>
            <a:endParaRPr>
              <a:solidFill>
                <a:srgbClr val="222222"/>
              </a:solidFill>
              <a:latin typeface="Proxima Nova"/>
              <a:ea typeface="Proxima Nova"/>
              <a:cs typeface="Proxima Nova"/>
              <a:sym typeface="Proxima Nov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IMAGE ATTRIBUTION: </a:t>
            </a:r>
            <a:r>
              <a:rPr b="0" i="0" lang="en" sz="1200" u="none" cap="none" strike="noStrike">
                <a:solidFill>
                  <a:schemeClr val="dk1"/>
                </a:solidFill>
                <a:latin typeface="Proxima Nova"/>
                <a:ea typeface="Proxima Nova"/>
                <a:cs typeface="Proxima Nova"/>
                <a:sym typeface="Proxima Nova"/>
              </a:rPr>
              <a:t>“</a:t>
            </a:r>
            <a:r>
              <a:rPr b="1" i="0" lang="en" sz="1200" u="sng" cap="none" strike="noStrike">
                <a:solidFill>
                  <a:schemeClr val="hlink"/>
                </a:solidFill>
                <a:latin typeface="Proxima Nova"/>
                <a:ea typeface="Proxima Nova"/>
                <a:cs typeface="Proxima Nova"/>
                <a:sym typeface="Proxima Nova"/>
                <a:hlinkClick r:id="rId7"/>
              </a:rPr>
              <a:t>CC Smoothie</a:t>
            </a:r>
            <a:r>
              <a:rPr b="0" i="0" lang="en" sz="1200" u="none" cap="none" strike="noStrike">
                <a:solidFill>
                  <a:schemeClr val="dk1"/>
                </a:solidFill>
                <a:latin typeface="Proxima Nova"/>
                <a:ea typeface="Proxima Nova"/>
                <a:cs typeface="Proxima Nova"/>
                <a:sym typeface="Proxima Nova"/>
              </a:rPr>
              <a:t>” by Nate Angell. </a:t>
            </a:r>
            <a:r>
              <a:rPr b="1" i="0" lang="en" sz="1200" u="sng" cap="none" strike="noStrike">
                <a:solidFill>
                  <a:schemeClr val="hlink"/>
                </a:solidFill>
                <a:latin typeface="Proxima Nova"/>
                <a:ea typeface="Proxima Nova"/>
                <a:cs typeface="Proxima Nova"/>
                <a:sym typeface="Proxima Nova"/>
                <a:hlinkClick r:id="rId8"/>
              </a:rPr>
              <a:t>CC BY</a:t>
            </a:r>
            <a:r>
              <a:rPr b="0" i="0" lang="en" sz="1200" u="none" cap="none" strike="noStrike">
                <a:solidFill>
                  <a:schemeClr val="dk1"/>
                </a:solidFill>
                <a:latin typeface="Proxima Nova"/>
                <a:ea typeface="Proxima Nova"/>
                <a:cs typeface="Proxima Nova"/>
                <a:sym typeface="Proxima Nova"/>
              </a:rPr>
              <a:t>. Derivative of “Strawberry Smoothie On Glass Jar” by Element5 (</a:t>
            </a:r>
            <a:r>
              <a:rPr b="1" i="0" lang="en" sz="1200" u="sng" cap="none" strike="noStrike">
                <a:solidFill>
                  <a:schemeClr val="hlink"/>
                </a:solidFill>
                <a:latin typeface="Proxima Nova"/>
                <a:ea typeface="Proxima Nova"/>
                <a:cs typeface="Proxima Nova"/>
                <a:sym typeface="Proxima Nova"/>
                <a:hlinkClick r:id="rId9"/>
              </a:rPr>
              <a:t>https://www.pexels.com/photo/strawberry-smoothie-on-glass-jar-775032/</a:t>
            </a:r>
            <a:r>
              <a:rPr b="0" i="0" lang="en" sz="1200" u="none" cap="none" strike="noStrike">
                <a:solidFill>
                  <a:schemeClr val="dk1"/>
                </a:solidFill>
                <a:latin typeface="Proxima Nova"/>
                <a:ea typeface="Proxima Nova"/>
                <a:cs typeface="Proxima Nova"/>
                <a:sym typeface="Proxima Nova"/>
              </a:rPr>
              <a:t>) in the public domain, and various Creative Commons license buttons by Creative Commons (</a:t>
            </a:r>
            <a:r>
              <a:rPr b="1" i="0" lang="en" sz="1200" u="sng" cap="none" strike="noStrike">
                <a:solidFill>
                  <a:schemeClr val="hlink"/>
                </a:solidFill>
                <a:latin typeface="Proxima Nova"/>
                <a:ea typeface="Proxima Nova"/>
                <a:cs typeface="Proxima Nova"/>
                <a:sym typeface="Proxima Nova"/>
                <a:hlinkClick r:id="rId10"/>
              </a:rPr>
              <a:t>https://creativecommons.org/about/downloads</a:t>
            </a:r>
            <a:r>
              <a:rPr b="0" i="0" lang="en" sz="1200" u="none" cap="none" strike="noStrike">
                <a:solidFill>
                  <a:schemeClr val="dk1"/>
                </a:solidFill>
                <a:latin typeface="Proxima Nova"/>
                <a:ea typeface="Proxima Nova"/>
                <a:cs typeface="Proxima Nova"/>
                <a:sym typeface="Proxima Nova"/>
              </a:rPr>
              <a:t>) used under </a:t>
            </a:r>
            <a:r>
              <a:rPr b="1" i="0" lang="en" sz="1200" u="sng" cap="none" strike="noStrike">
                <a:solidFill>
                  <a:schemeClr val="hlink"/>
                </a:solidFill>
                <a:latin typeface="Proxima Nova"/>
                <a:ea typeface="Proxima Nova"/>
                <a:cs typeface="Proxima Nova"/>
                <a:sym typeface="Proxima Nova"/>
                <a:hlinkClick r:id="rId11"/>
              </a:rPr>
              <a:t>CC BY</a:t>
            </a:r>
            <a:r>
              <a:rPr b="0" i="0" lang="en" sz="1200" u="none" cap="none" strike="noStrike">
                <a:solidFill>
                  <a:schemeClr val="dk1"/>
                </a:solidFill>
                <a:latin typeface="Proxima Nova"/>
                <a:ea typeface="Proxima Nova"/>
                <a:cs typeface="Proxima Nova"/>
                <a:sym typeface="Proxima Nova"/>
              </a:rPr>
              <a:t>.</a:t>
            </a:r>
            <a:endParaRPr/>
          </a:p>
        </p:txBody>
      </p:sp>
      <p:sp>
        <p:nvSpPr>
          <p:cNvPr id="446" name="Google Shape;446;g142b97e4e12_5_585:notes"/>
          <p:cNvSpPr txBox="1"/>
          <p:nvPr>
            <p:ph idx="12" type="sldNum"/>
          </p:nvPr>
        </p:nvSpPr>
        <p:spPr>
          <a:xfrm>
            <a:off x="3884613" y="25733964"/>
            <a:ext cx="2971800" cy="135936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42b97e4e12_2_151: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142b97e4e12_2_151: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solidFill>
                  <a:schemeClr val="dk1"/>
                </a:solidFill>
                <a:latin typeface="Source Sans Pro"/>
                <a:ea typeface="Source Sans Pro"/>
                <a:cs typeface="Source Sans Pro"/>
                <a:sym typeface="Source Sans Pro"/>
              </a:rPr>
              <a:t>This great tool from</a:t>
            </a:r>
            <a:r>
              <a:rPr b="0" i="0" lang="en">
                <a:solidFill>
                  <a:schemeClr val="dk1"/>
                </a:solidFill>
                <a:latin typeface="Source Sans Pro"/>
                <a:ea typeface="Source Sans Pro"/>
                <a:cs typeface="Source Sans Pro"/>
                <a:sym typeface="Source Sans Pro"/>
              </a:rPr>
              <a:t> Creative Commons </a:t>
            </a:r>
            <a:r>
              <a:rPr lang="en">
                <a:solidFill>
                  <a:schemeClr val="dk1"/>
                </a:solidFill>
                <a:latin typeface="Source Sans Pro"/>
                <a:ea typeface="Source Sans Pro"/>
                <a:cs typeface="Source Sans Pro"/>
                <a:sym typeface="Source Sans Pro"/>
              </a:rPr>
              <a:t>–</a:t>
            </a:r>
            <a:r>
              <a:rPr b="0" i="0" lang="en">
                <a:solidFill>
                  <a:schemeClr val="dk1"/>
                </a:solidFill>
                <a:latin typeface="Source Sans Pro"/>
                <a:ea typeface="Source Sans Pro"/>
                <a:cs typeface="Source Sans Pro"/>
                <a:sym typeface="Source Sans Pro"/>
              </a:rPr>
              <a:t> CC License Compatibility chart </a:t>
            </a:r>
            <a:r>
              <a:rPr lang="en">
                <a:solidFill>
                  <a:schemeClr val="dk1"/>
                </a:solidFill>
                <a:latin typeface="Source Sans Pro"/>
                <a:ea typeface="Source Sans Pro"/>
                <a:cs typeface="Source Sans Pro"/>
                <a:sym typeface="Source Sans Pro"/>
              </a:rPr>
              <a:t>– helps you see what material can be remixed</a:t>
            </a:r>
            <a:r>
              <a:rPr b="0" i="0" lang="en">
                <a:solidFill>
                  <a:schemeClr val="dk1"/>
                </a:solidFill>
                <a:latin typeface="Source Sans Pro"/>
                <a:ea typeface="Source Sans Pro"/>
                <a:cs typeface="Source Sans Pro"/>
                <a:sym typeface="Source Sans Pro"/>
              </a:rPr>
              <a:t>. </a:t>
            </a:r>
            <a:endParaRPr>
              <a:solidFill>
                <a:schemeClr val="dk1"/>
              </a:solidFill>
            </a:endParaRPr>
          </a:p>
          <a:p>
            <a:pPr indent="0" lvl="0" marL="0" rtl="0" algn="l">
              <a:spcBef>
                <a:spcPts val="0"/>
              </a:spcBef>
              <a:spcAft>
                <a:spcPts val="0"/>
              </a:spcAft>
              <a:buNone/>
            </a:pPr>
            <a:r>
              <a:t/>
            </a:r>
            <a:endParaRPr b="0" i="0">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b="0" i="0" lang="en">
                <a:solidFill>
                  <a:schemeClr val="dk1"/>
                </a:solidFill>
                <a:latin typeface="Source Sans Pro"/>
                <a:ea typeface="Source Sans Pro"/>
                <a:cs typeface="Source Sans Pro"/>
                <a:sym typeface="Source Sans Pro"/>
              </a:rPr>
              <a:t>To use the chart, find a license on the left column and on the top right row. If there is a check mark in the box where that row and column intersect, then the works can be remixed. If there is an “X” in the box, then the works may not be remixed unless an exception or limitation applies. </a:t>
            </a:r>
            <a:endParaRPr>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
                <a:solidFill>
                  <a:schemeClr val="dk1"/>
                </a:solidFill>
                <a:latin typeface="Source Sans Pro"/>
                <a:ea typeface="Source Sans Pro"/>
                <a:cs typeface="Source Sans Pro"/>
                <a:sym typeface="Source Sans Pro"/>
              </a:rPr>
              <a:t>Example: You find a great section for your chapter on trademark, but you want to change it and insert some examples. You write all of the examples and license it CC-BY. You add that paragraph to the beginning of the CC-BY-ND</a:t>
            </a:r>
            <a:endParaRPr>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t/>
            </a:r>
            <a:endParaRPr>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
                <a:solidFill>
                  <a:schemeClr val="dk1"/>
                </a:solidFill>
                <a:latin typeface="Source Sans Pro"/>
                <a:ea typeface="Source Sans Pro"/>
                <a:cs typeface="Source Sans Pro"/>
                <a:sym typeface="Source Sans Pro"/>
              </a:rPr>
              <a:t>E</a:t>
            </a:r>
            <a:r>
              <a:rPr lang="en">
                <a:solidFill>
                  <a:schemeClr val="dk1"/>
                </a:solidFill>
                <a:latin typeface="Georgia"/>
                <a:ea typeface="Georgia"/>
                <a:cs typeface="Georgia"/>
                <a:sym typeface="Georgia"/>
              </a:rPr>
              <a:t>xample: Wikipedia (BY-SA) allows you to reuse their content for commercial purposes, while WikiHow (BY-NC-SA) does not. A Wikipedia article cannot be remixed with a WikiHow article.</a:t>
            </a:r>
            <a:endParaRPr>
              <a:solidFill>
                <a:schemeClr val="dk1"/>
              </a:solidFill>
              <a:latin typeface="Georgia"/>
              <a:ea typeface="Georgia"/>
              <a:cs typeface="Georgia"/>
              <a:sym typeface="Georgia"/>
            </a:endParaRPr>
          </a:p>
          <a:p>
            <a:pPr indent="0" lvl="0" marL="0" rtl="0" algn="l">
              <a:spcBef>
                <a:spcPts val="0"/>
              </a:spcBef>
              <a:spcAft>
                <a:spcPts val="0"/>
              </a:spcAft>
              <a:buNone/>
            </a:pPr>
            <a:r>
              <a:t/>
            </a:r>
            <a:endParaRPr>
              <a:solidFill>
                <a:schemeClr val="dk1"/>
              </a:solidFill>
              <a:latin typeface="Georgia"/>
              <a:ea typeface="Georgia"/>
              <a:cs typeface="Georgia"/>
              <a:sym typeface="Georgia"/>
            </a:endParaRPr>
          </a:p>
          <a:p>
            <a:pPr indent="0" lvl="0" marL="0" rtl="0" algn="l">
              <a:spcBef>
                <a:spcPts val="0"/>
              </a:spcBef>
              <a:spcAft>
                <a:spcPts val="0"/>
              </a:spcAft>
              <a:buNone/>
            </a:pPr>
            <a:r>
              <a:rPr lang="en">
                <a:solidFill>
                  <a:schemeClr val="dk1"/>
                </a:solidFill>
                <a:latin typeface="Georgia"/>
                <a:ea typeface="Georgia"/>
                <a:cs typeface="Georgia"/>
                <a:sym typeface="Georgia"/>
              </a:rPr>
              <a:t>Example: Look at all that can be mixed! </a:t>
            </a:r>
            <a:endParaRPr>
              <a:solidFill>
                <a:schemeClr val="dk1"/>
              </a:solidFill>
              <a:latin typeface="Georgia"/>
              <a:ea typeface="Georgia"/>
              <a:cs typeface="Georgia"/>
              <a:sym typeface="Georgia"/>
            </a:endParaRPr>
          </a:p>
          <a:p>
            <a:pPr indent="0" lvl="0" marL="0" rtl="0" algn="l">
              <a:spcBef>
                <a:spcPts val="0"/>
              </a:spcBef>
              <a:spcAft>
                <a:spcPts val="0"/>
              </a:spcAft>
              <a:buNone/>
            </a:pPr>
            <a:r>
              <a:t/>
            </a:r>
            <a:endParaRPr b="1" i="0" u="sng">
              <a:solidFill>
                <a:schemeClr val="dk1"/>
              </a:solidFill>
              <a:latin typeface="Proxima Nova"/>
              <a:ea typeface="Proxima Nova"/>
              <a:cs typeface="Proxima Nova"/>
              <a:sym typeface="Proxima Nova"/>
              <a:hlinkClick r:id="rId2">
                <a:extLst>
                  <a:ext uri="{A12FA001-AC4F-418D-AE19-62706E023703}">
                    <ahyp:hlinkClr val="tx"/>
                  </a:ext>
                </a:extLst>
              </a:hlinkClick>
            </a:endParaRPr>
          </a:p>
          <a:p>
            <a:pPr indent="0" lvl="0" marL="0" rtl="0" algn="l">
              <a:spcBef>
                <a:spcPts val="0"/>
              </a:spcBef>
              <a:spcAft>
                <a:spcPts val="0"/>
              </a:spcAft>
              <a:buNone/>
            </a:pPr>
            <a:r>
              <a:t/>
            </a:r>
            <a:endParaRPr b="1" i="0" u="sng">
              <a:solidFill>
                <a:schemeClr val="dk1"/>
              </a:solidFill>
              <a:latin typeface="Proxima Nova"/>
              <a:ea typeface="Proxima Nova"/>
              <a:cs typeface="Proxima Nova"/>
              <a:sym typeface="Proxima Nova"/>
              <a:hlinkClick r:id="rId3">
                <a:extLst>
                  <a:ext uri="{A12FA001-AC4F-418D-AE19-62706E023703}">
                    <ahyp:hlinkClr val="tx"/>
                  </a:ext>
                </a:extLst>
              </a:hlinkClick>
            </a:endParaRPr>
          </a:p>
          <a:p>
            <a:pPr indent="0" lvl="0" marL="0" rtl="0" algn="l">
              <a:spcBef>
                <a:spcPts val="0"/>
              </a:spcBef>
              <a:spcAft>
                <a:spcPts val="0"/>
              </a:spcAft>
              <a:buNone/>
            </a:pPr>
            <a:r>
              <a:rPr b="1" i="0" lang="en" u="sng">
                <a:solidFill>
                  <a:schemeClr val="dk1"/>
                </a:solidFill>
                <a:latin typeface="Proxima Nova"/>
                <a:ea typeface="Proxima Nova"/>
                <a:cs typeface="Proxima Nova"/>
                <a:sym typeface="Proxima Nova"/>
                <a:hlinkClick r:id="rId4">
                  <a:extLst>
                    <a:ext uri="{A12FA001-AC4F-418D-AE19-62706E023703}">
                      <ahyp:hlinkClr val="tx"/>
                    </a:ext>
                  </a:extLst>
                </a:hlinkClick>
              </a:rPr>
              <a:t>IMAGE ATTRIBUTIONS</a:t>
            </a:r>
            <a:endParaRPr>
              <a:solidFill>
                <a:schemeClr val="dk1"/>
              </a:solidFill>
            </a:endParaRPr>
          </a:p>
          <a:p>
            <a:pPr indent="0" lvl="0" marL="0" rtl="0" algn="l">
              <a:spcBef>
                <a:spcPts val="0"/>
              </a:spcBef>
              <a:spcAft>
                <a:spcPts val="0"/>
              </a:spcAft>
              <a:buNone/>
            </a:pPr>
            <a:r>
              <a:rPr b="1" i="0" lang="en" u="sng">
                <a:solidFill>
                  <a:schemeClr val="dk1"/>
                </a:solidFill>
                <a:latin typeface="Proxima Nova"/>
                <a:ea typeface="Proxima Nova"/>
                <a:cs typeface="Proxima Nova"/>
                <a:sym typeface="Proxima Nova"/>
                <a:hlinkClick r:id="rId5">
                  <a:extLst>
                    <a:ext uri="{A12FA001-AC4F-418D-AE19-62706E023703}">
                      <ahyp:hlinkClr val="tx"/>
                    </a:ext>
                  </a:extLst>
                </a:hlinkClick>
              </a:rPr>
              <a:t>CC License Compatibility Chart</a:t>
            </a:r>
            <a:r>
              <a:rPr b="0" i="0" lang="en" u="none">
                <a:solidFill>
                  <a:schemeClr val="dk1"/>
                </a:solidFill>
                <a:latin typeface="Proxima Nova"/>
                <a:ea typeface="Proxima Nova"/>
                <a:cs typeface="Proxima Nova"/>
                <a:sym typeface="Proxima Nova"/>
              </a:rPr>
              <a:t> by Creative Commons is licensed under a </a:t>
            </a:r>
            <a:r>
              <a:rPr b="1" i="0" lang="en" u="sng">
                <a:solidFill>
                  <a:schemeClr val="dk1"/>
                </a:solidFill>
                <a:latin typeface="Proxima Nova"/>
                <a:ea typeface="Proxima Nova"/>
                <a:cs typeface="Proxima Nova"/>
                <a:sym typeface="Proxima Nova"/>
                <a:hlinkClick r:id="rId6">
                  <a:extLst>
                    <a:ext uri="{A12FA001-AC4F-418D-AE19-62706E023703}">
                      <ahyp:hlinkClr val="tx"/>
                    </a:ext>
                  </a:extLst>
                </a:hlinkClick>
              </a:rPr>
              <a:t>CC BY 4.0</a:t>
            </a:r>
            <a:r>
              <a:rPr b="1" i="0" lang="en" u="none">
                <a:solidFill>
                  <a:schemeClr val="dk1"/>
                </a:solidFill>
                <a:latin typeface="Proxima Nova"/>
                <a:ea typeface="Proxima Nova"/>
                <a:cs typeface="Proxima Nova"/>
                <a:sym typeface="Proxima Nova"/>
              </a:rPr>
              <a:t> license. </a:t>
            </a:r>
            <a:r>
              <a:rPr lang="en" u="sng">
                <a:solidFill>
                  <a:schemeClr val="dk1"/>
                </a:solidFill>
                <a:hlinkClick r:id="rId7">
                  <a:extLst>
                    <a:ext uri="{A12FA001-AC4F-418D-AE19-62706E023703}">
                      <ahyp:hlinkClr val="tx"/>
                    </a:ext>
                  </a:extLst>
                </a:hlinkClick>
              </a:rPr>
              <a:t>https://creativecommons.org/licenses/by/4.0/</a:t>
            </a:r>
            <a:endParaRPr u="none">
              <a:solidFill>
                <a:schemeClr val="dk1"/>
              </a:solidFill>
            </a:endParaRPr>
          </a:p>
        </p:txBody>
      </p:sp>
      <p:sp>
        <p:nvSpPr>
          <p:cNvPr id="458" name="Google Shape;458;g142b97e4e12_2_151:notes"/>
          <p:cNvSpPr txBox="1"/>
          <p:nvPr>
            <p:ph idx="12" type="sldNum"/>
          </p:nvPr>
        </p:nvSpPr>
        <p:spPr>
          <a:xfrm>
            <a:off x="3884613" y="25733964"/>
            <a:ext cx="2971800" cy="1359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5830da53f7_2_6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15830da53f7_2_6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42b97e4e12_5_608: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142b97e4e12_5_608: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remember how earlier we were </a:t>
            </a:r>
            <a:r>
              <a:rPr lang="en"/>
              <a:t>talking</a:t>
            </a:r>
            <a:r>
              <a:rPr lang="en"/>
              <a:t> about how some of the licenses don’t play well when it comes to mixing and matching? This brings us to our third and final tool, the Adapter’s License Chart. You will use this chart to decide (1) Whether you can mix material and (2) which license to apply to the remix. This is less relevant for your purposes, </a:t>
            </a:r>
            <a:r>
              <a:rPr lang="en"/>
              <a:t>because</a:t>
            </a:r>
            <a:r>
              <a:rPr lang="en"/>
              <a:t> you are licensing one textbook “unless otherwise indicated” and then attributing/citing sources throughout that one work.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in the event that you do standalone works that combine different CC-licensed material, you’ll need to know which license to apply to that remix, and that’s where this tool comes in handy.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basic rule is – whatever the most restrictive license of the material you’re mixing – you have to apply that license to the adaptation.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Font typeface="Arial"/>
              <a:buNone/>
            </a:pPr>
            <a:r>
              <a:rPr lang="en">
                <a:solidFill>
                  <a:schemeClr val="dk1"/>
                </a:solidFill>
              </a:rPr>
              <a:t>The left-hand side shows the licenses of the original works you’ve adapted – remember that their individual copyrights will still govern the reuse of that material in your adaptation. The top are the options for licensing your remix. Green are possibilities; yellow are technically permitted but not advised(and if you go yellow, make sure you note that there are multiple copyrights and users are responsible for complying with all licenses for any of their uses down the line). Gray boxes indicates incompatible licenses.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Here’s a common scenario with the trademark textbook I’m working on. There’s already material out there for the first chapter, “What is trademark?” I’ve written an introduction, licensed CC-BY, and then found three sources that are CC-BY and one Public Domain source. I’ve mixed and molded all of these together and now I want to publish it as a standalone PDF. This scenario is easy - I can license this as any of the green in the second row.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 But let’s say that ONE of those three resources I found on Wikipedia, which is CC-BY-SA. This limits me. This means the chapter must be licensed CC-BY-SA.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3. But let’s say one of those three sources that I absolutely had to have was BY-NC. This means I cannot license my remix CC-BY. I have to pick one of the three NC licenses.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4. If one was CC BY-NC and one was CC-BY-SA, I have some tough decisions to make because the SA and NC materials don’t play together. Does that make sense? </a:t>
            </a:r>
            <a:endParaRPr/>
          </a:p>
          <a:p>
            <a:pPr indent="0" lvl="0" marL="0" rtl="0" algn="l">
              <a:spcBef>
                <a:spcPts val="0"/>
              </a:spcBef>
              <a:spcAft>
                <a:spcPts val="0"/>
              </a:spcAft>
              <a:buClr>
                <a:schemeClr val="dk1"/>
              </a:buClr>
              <a:buFont typeface="Arial"/>
              <a:buNone/>
            </a:pPr>
            <a:r>
              <a:t/>
            </a:r>
            <a:endParaRPr>
              <a:solidFill>
                <a:schemeClr val="dk1"/>
              </a:solidFill>
              <a:latin typeface="Source Sans Pro"/>
              <a:ea typeface="Source Sans Pro"/>
              <a:cs typeface="Source Sans Pro"/>
              <a:sym typeface="Source Sans Pro"/>
            </a:endParaRPr>
          </a:p>
          <a:p>
            <a:pPr indent="0" lvl="0" marL="0" rtl="0" algn="l">
              <a:spcBef>
                <a:spcPts val="0"/>
              </a:spcBef>
              <a:spcAft>
                <a:spcPts val="0"/>
              </a:spcAft>
              <a:buNone/>
            </a:pPr>
            <a:r>
              <a:rPr lang="en"/>
              <a:t>This may be relevant if you’re creating things outside of your textbook, like an instructor’s manual, or a worksheet… anything outside the blanket license of your textbook that mixes different CC-licenses will need to be licensed accordingly. </a:t>
            </a:r>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rPr lang="en">
                <a:solidFill>
                  <a:schemeClr val="dk1"/>
                </a:solidFill>
                <a:latin typeface="Source Sans Pro"/>
                <a:ea typeface="Source Sans Pro"/>
                <a:cs typeface="Source Sans Pro"/>
                <a:sym typeface="Source Sans Pro"/>
              </a:rPr>
              <a:t>Example: You find a great worksheet, but you want to change the instructions or write an intro paragraph to make the assignment better. You write all of that and license it CC-BY. You add that paragraph to the beginning of the CC-BY-ND worksheet… how do you then license that new thing?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who can help with that? Your campus librarian is the best </a:t>
            </a:r>
            <a:r>
              <a:rPr lang="en"/>
              <a:t>resource for properly citing and attributing sources. Consult with them when you have questions. </a:t>
            </a:r>
            <a:endParaRPr/>
          </a:p>
        </p:txBody>
      </p:sp>
      <p:sp>
        <p:nvSpPr>
          <p:cNvPr id="466" name="Google Shape;466;g142b97e4e12_5_608:notes"/>
          <p:cNvSpPr txBox="1"/>
          <p:nvPr>
            <p:ph idx="12" type="sldNum"/>
          </p:nvPr>
        </p:nvSpPr>
        <p:spPr>
          <a:xfrm>
            <a:off x="3884613" y="25733964"/>
            <a:ext cx="2971800" cy="135936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4b5ce3def4_0_7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4b5ce3def4_0_7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Georgia"/>
                <a:ea typeface="Georgia"/>
                <a:cs typeface="Georgia"/>
                <a:sym typeface="Georgia"/>
              </a:rPr>
              <a:t>And speaking of librarians, before I pass it on to Rachel Fleming, let me quickly recap our three </a:t>
            </a:r>
            <a:r>
              <a:rPr lang="en" sz="1200">
                <a:solidFill>
                  <a:schemeClr val="dk1"/>
                </a:solidFill>
                <a:latin typeface="Georgia"/>
                <a:ea typeface="Georgia"/>
                <a:cs typeface="Georgia"/>
                <a:sym typeface="Georgia"/>
              </a:rPr>
              <a:t>questions and the resources available to you in the Guide that accompanies this presentation: </a:t>
            </a:r>
            <a:endParaRPr sz="1200">
              <a:solidFill>
                <a:schemeClr val="dk1"/>
              </a:solidFill>
              <a:latin typeface="Georgia"/>
              <a:ea typeface="Georgia"/>
              <a:cs typeface="Georgia"/>
              <a:sym typeface="Georgia"/>
            </a:endParaRPr>
          </a:p>
          <a:p>
            <a:pPr indent="-304800" lvl="0" marL="457200" rtl="0" algn="l">
              <a:lnSpc>
                <a:spcPct val="115000"/>
              </a:lnSpc>
              <a:spcBef>
                <a:spcPts val="1400"/>
              </a:spcBef>
              <a:spcAft>
                <a:spcPts val="0"/>
              </a:spcAft>
              <a:buClr>
                <a:schemeClr val="dk1"/>
              </a:buClr>
              <a:buSzPts val="1200"/>
              <a:buFont typeface="Georgia"/>
              <a:buAutoNum type="arabicPeriod"/>
            </a:pPr>
            <a:r>
              <a:rPr lang="en" sz="1200">
                <a:solidFill>
                  <a:schemeClr val="dk1"/>
                </a:solidFill>
                <a:latin typeface="Georgia"/>
                <a:ea typeface="Georgia"/>
                <a:cs typeface="Georgia"/>
                <a:sym typeface="Georgia"/>
              </a:rPr>
              <a:t>What content can we use? </a:t>
            </a:r>
            <a:endParaRPr sz="1200">
              <a:solidFill>
                <a:schemeClr val="dk1"/>
              </a:solidFill>
              <a:latin typeface="Georgia"/>
              <a:ea typeface="Georgia"/>
              <a:cs typeface="Georgia"/>
              <a:sym typeface="Georgia"/>
            </a:endParaRPr>
          </a:p>
          <a:p>
            <a:pPr indent="-304800" lvl="1" marL="914400" rtl="0" algn="l">
              <a:lnSpc>
                <a:spcPct val="115000"/>
              </a:lnSpc>
              <a:spcBef>
                <a:spcPts val="0"/>
              </a:spcBef>
              <a:spcAft>
                <a:spcPts val="0"/>
              </a:spcAft>
              <a:buClr>
                <a:schemeClr val="dk1"/>
              </a:buClr>
              <a:buSzPts val="1200"/>
              <a:buAutoNum type="alphaLcPeriod"/>
            </a:pPr>
            <a:r>
              <a:rPr b="1" lang="en" sz="1200" u="sng">
                <a:solidFill>
                  <a:srgbClr val="1155CC"/>
                </a:solidFill>
                <a:hlinkClick r:id="rId2">
                  <a:extLst>
                    <a:ext uri="{A12FA001-AC4F-418D-AE19-62706E023703}">
                      <ahyp:hlinkClr val="tx"/>
                    </a:ext>
                  </a:extLst>
                </a:hlinkClick>
              </a:rPr>
              <a:t>Course Map</a:t>
            </a:r>
            <a:r>
              <a:rPr lang="en" sz="1200">
                <a:solidFill>
                  <a:schemeClr val="dk1"/>
                </a:solidFill>
              </a:rPr>
              <a:t> - Organizing content and relevant licenses</a:t>
            </a:r>
            <a:endParaRPr sz="1200">
              <a:solidFill>
                <a:schemeClr val="dk1"/>
              </a:solidFill>
              <a:latin typeface="Georgia"/>
              <a:ea typeface="Georgia"/>
              <a:cs typeface="Georgia"/>
              <a:sym typeface="Georgia"/>
            </a:endParaRPr>
          </a:p>
          <a:p>
            <a:pPr indent="-304800" lvl="0" marL="457200" rtl="0" algn="l">
              <a:lnSpc>
                <a:spcPct val="115000"/>
              </a:lnSpc>
              <a:spcBef>
                <a:spcPts val="0"/>
              </a:spcBef>
              <a:spcAft>
                <a:spcPts val="0"/>
              </a:spcAft>
              <a:buClr>
                <a:schemeClr val="dk1"/>
              </a:buClr>
              <a:buSzPts val="1200"/>
              <a:buFont typeface="Georgia"/>
              <a:buAutoNum type="arabicPeriod"/>
            </a:pPr>
            <a:r>
              <a:rPr lang="en" sz="1200">
                <a:solidFill>
                  <a:schemeClr val="dk1"/>
                </a:solidFill>
                <a:latin typeface="Georgia"/>
                <a:ea typeface="Georgia"/>
                <a:cs typeface="Georgia"/>
                <a:sym typeface="Georgia"/>
              </a:rPr>
              <a:t>How do we give credit?</a:t>
            </a:r>
            <a:endParaRPr sz="1200">
              <a:solidFill>
                <a:schemeClr val="dk1"/>
              </a:solidFill>
              <a:latin typeface="Georgia"/>
              <a:ea typeface="Georgia"/>
              <a:cs typeface="Georgia"/>
              <a:sym typeface="Georgia"/>
            </a:endParaRPr>
          </a:p>
          <a:p>
            <a:pPr indent="-304800" lvl="1" marL="914400" rtl="0" algn="l">
              <a:lnSpc>
                <a:spcPct val="115000"/>
              </a:lnSpc>
              <a:spcBef>
                <a:spcPts val="0"/>
              </a:spcBef>
              <a:spcAft>
                <a:spcPts val="0"/>
              </a:spcAft>
              <a:buClr>
                <a:schemeClr val="dk1"/>
              </a:buClr>
              <a:buSzPts val="1200"/>
              <a:buFont typeface="Georgia"/>
              <a:buAutoNum type="alphaLcPeriod"/>
            </a:pPr>
            <a:r>
              <a:rPr b="1" lang="en" sz="1200">
                <a:solidFill>
                  <a:schemeClr val="dk1"/>
                </a:solidFill>
              </a:rPr>
              <a:t>CC-License Chooser. </a:t>
            </a:r>
            <a:r>
              <a:rPr lang="en" sz="1200">
                <a:solidFill>
                  <a:schemeClr val="dk1"/>
                </a:solidFill>
              </a:rPr>
              <a:t>Apply a CC license to your work or enter information to generate attribution for the works of others.  Consider also trying the new </a:t>
            </a:r>
            <a:r>
              <a:rPr lang="en" sz="1200" u="sng">
                <a:solidFill>
                  <a:srgbClr val="1155CC"/>
                </a:solidFill>
                <a:hlinkClick r:id="rId3">
                  <a:extLst>
                    <a:ext uri="{A12FA001-AC4F-418D-AE19-62706E023703}">
                      <ahyp:hlinkClr val="tx"/>
                    </a:ext>
                  </a:extLst>
                </a:hlinkClick>
              </a:rPr>
              <a:t>beta chooser</a:t>
            </a:r>
            <a:r>
              <a:rPr lang="en" sz="1200">
                <a:solidFill>
                  <a:schemeClr val="dk1"/>
                </a:solidFill>
              </a:rPr>
              <a:t>.</a:t>
            </a:r>
            <a:endParaRPr sz="1200">
              <a:solidFill>
                <a:schemeClr val="dk1"/>
              </a:solidFill>
              <a:latin typeface="Georgia"/>
              <a:ea typeface="Georgia"/>
              <a:cs typeface="Georgia"/>
              <a:sym typeface="Georgia"/>
            </a:endParaRPr>
          </a:p>
          <a:p>
            <a:pPr indent="-304800" lvl="0" marL="457200" rtl="0" algn="l">
              <a:lnSpc>
                <a:spcPct val="115000"/>
              </a:lnSpc>
              <a:spcBef>
                <a:spcPts val="0"/>
              </a:spcBef>
              <a:spcAft>
                <a:spcPts val="0"/>
              </a:spcAft>
              <a:buClr>
                <a:schemeClr val="dk1"/>
              </a:buClr>
              <a:buSzPts val="1200"/>
              <a:buFont typeface="Georgia"/>
              <a:buAutoNum type="arabicPeriod"/>
            </a:pPr>
            <a:r>
              <a:rPr lang="en" sz="1200">
                <a:solidFill>
                  <a:schemeClr val="dk1"/>
                </a:solidFill>
                <a:latin typeface="Georgia"/>
                <a:ea typeface="Georgia"/>
                <a:cs typeface="Georgia"/>
                <a:sym typeface="Georgia"/>
              </a:rPr>
              <a:t>What can we remix/adapt/add our own content to existing CC resources?</a:t>
            </a:r>
            <a:endParaRPr sz="1200">
              <a:solidFill>
                <a:schemeClr val="dk1"/>
              </a:solidFill>
              <a:latin typeface="Georgia"/>
              <a:ea typeface="Georgia"/>
              <a:cs typeface="Georgia"/>
              <a:sym typeface="Georgia"/>
            </a:endParaRPr>
          </a:p>
          <a:p>
            <a:pPr indent="-304800" lvl="1" marL="914400" rtl="0" algn="l">
              <a:lnSpc>
                <a:spcPct val="115000"/>
              </a:lnSpc>
              <a:spcBef>
                <a:spcPts val="0"/>
              </a:spcBef>
              <a:spcAft>
                <a:spcPts val="0"/>
              </a:spcAft>
              <a:buClr>
                <a:schemeClr val="dk1"/>
              </a:buClr>
              <a:buSzPts val="1200"/>
              <a:buAutoNum type="alphaLcPeriod"/>
            </a:pPr>
            <a:r>
              <a:rPr b="1" lang="en" sz="1200" u="sng">
                <a:solidFill>
                  <a:srgbClr val="1155CC"/>
                </a:solidFill>
                <a:hlinkClick r:id="rId4">
                  <a:extLst>
                    <a:ext uri="{A12FA001-AC4F-418D-AE19-62706E023703}">
                      <ahyp:hlinkClr val="tx"/>
                    </a:ext>
                  </a:extLst>
                </a:hlinkClick>
              </a:rPr>
              <a:t>CC Compatibility Chart</a:t>
            </a:r>
            <a:r>
              <a:rPr b="1" lang="en" sz="1200">
                <a:solidFill>
                  <a:schemeClr val="dk1"/>
                </a:solidFill>
              </a:rPr>
              <a:t>. </a:t>
            </a:r>
            <a:r>
              <a:rPr lang="en" sz="1200">
                <a:solidFill>
                  <a:schemeClr val="dk1"/>
                </a:solidFill>
              </a:rPr>
              <a:t>Determine which works can be remixed. </a:t>
            </a:r>
            <a:endParaRPr sz="1200">
              <a:solidFill>
                <a:schemeClr val="dk1"/>
              </a:solidFill>
            </a:endParaRPr>
          </a:p>
          <a:p>
            <a:pPr indent="-304800" lvl="1" marL="914400" rtl="0" algn="l">
              <a:lnSpc>
                <a:spcPct val="115000"/>
              </a:lnSpc>
              <a:spcBef>
                <a:spcPts val="0"/>
              </a:spcBef>
              <a:spcAft>
                <a:spcPts val="0"/>
              </a:spcAft>
              <a:buClr>
                <a:schemeClr val="dk1"/>
              </a:buClr>
              <a:buSzPts val="1200"/>
              <a:buAutoNum type="alphaLcPeriod"/>
            </a:pPr>
            <a:r>
              <a:rPr lang="en" sz="1200" u="sng">
                <a:solidFill>
                  <a:srgbClr val="1155CC"/>
                </a:solidFill>
                <a:hlinkClick r:id="rId5">
                  <a:extLst>
                    <a:ext uri="{A12FA001-AC4F-418D-AE19-62706E023703}">
                      <ahyp:hlinkClr val="tx"/>
                    </a:ext>
                  </a:extLst>
                </a:hlinkClick>
              </a:rPr>
              <a:t>Adapter’s License Chart</a:t>
            </a:r>
            <a:r>
              <a:rPr lang="en" sz="1200">
                <a:solidFill>
                  <a:schemeClr val="dk1"/>
                </a:solidFill>
              </a:rPr>
              <a:t>. Helps you decide which license to apply to your remix based on the licenses of the works you’ve included. </a:t>
            </a:r>
            <a:endParaRPr sz="1200">
              <a:solidFill>
                <a:schemeClr val="dk1"/>
              </a:solidFill>
              <a:latin typeface="Georgia"/>
              <a:ea typeface="Georgia"/>
              <a:cs typeface="Georgia"/>
              <a:sym typeface="Georgia"/>
            </a:endParaRPr>
          </a:p>
          <a:p>
            <a:pPr indent="-304800" lvl="0" marL="457200" rtl="0" algn="l">
              <a:lnSpc>
                <a:spcPct val="115000"/>
              </a:lnSpc>
              <a:spcBef>
                <a:spcPts val="0"/>
              </a:spcBef>
              <a:spcAft>
                <a:spcPts val="0"/>
              </a:spcAft>
              <a:buClr>
                <a:schemeClr val="dk1"/>
              </a:buClr>
              <a:buSzPts val="1200"/>
              <a:buFont typeface="Georgia"/>
              <a:buAutoNum type="arabicPeriod"/>
            </a:pPr>
            <a:r>
              <a:rPr lang="en" sz="1200">
                <a:solidFill>
                  <a:schemeClr val="dk1"/>
                </a:solidFill>
                <a:latin typeface="Georgia"/>
                <a:ea typeface="Georgia"/>
                <a:cs typeface="Georgia"/>
                <a:sym typeface="Georgia"/>
              </a:rPr>
              <a:t>Can we use copyrighted material? </a:t>
            </a:r>
            <a:endParaRPr sz="1200">
              <a:solidFill>
                <a:schemeClr val="dk1"/>
              </a:solidFill>
              <a:latin typeface="Georgia"/>
              <a:ea typeface="Georgia"/>
              <a:cs typeface="Georgia"/>
              <a:sym typeface="Georgia"/>
            </a:endParaRPr>
          </a:p>
          <a:p>
            <a:pPr indent="0" lvl="0" marL="0" rtl="0" algn="l">
              <a:spcBef>
                <a:spcPts val="400"/>
              </a:spcBef>
              <a:spcAft>
                <a:spcPts val="0"/>
              </a:spcAft>
              <a:buClr>
                <a:schemeClr val="dk1"/>
              </a:buClr>
              <a:buSzPts val="1100"/>
              <a:buFont typeface="Arial"/>
              <a:buNone/>
            </a:pPr>
            <a:r>
              <a:rPr lang="en" sz="1200">
                <a:solidFill>
                  <a:schemeClr val="dk1"/>
                </a:solidFill>
                <a:latin typeface="Georgia"/>
                <a:ea typeface="Georgia"/>
                <a:cs typeface="Georgia"/>
                <a:sym typeface="Georgia"/>
              </a:rPr>
              <a:t>Okay, now that you understand a little better what these licenses are about and how to work with them, I’ll pass it over to Rachel Fleming, OER expert and Scholarly Communications librarian at the University of Tennessee Chattanooga, to cover finding and evaluating resources.</a:t>
            </a:r>
            <a:endParaRPr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4b21f5e985_2_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14b21f5e985_2_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14b21f5e985_2_8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g14b21f5e985_2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14b21f5e985_2_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14b21f5e985_2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142b97e4e12_5_209: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9" name="Google Shape;509;g142b97e4e12_5_209: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other best practice I can share is that wherever possible you should ADOPT existing materials. People have done this work. Don’t reinvent the wheel. Promote and improve upon the work of others, and create your own only where absolutely necessary.</a:t>
            </a:r>
            <a:endParaRPr/>
          </a:p>
        </p:txBody>
      </p:sp>
      <p:sp>
        <p:nvSpPr>
          <p:cNvPr id="510" name="Google Shape;510;g142b97e4e12_5_209:notes"/>
          <p:cNvSpPr txBox="1"/>
          <p:nvPr>
            <p:ph idx="12" type="sldNum"/>
          </p:nvPr>
        </p:nvSpPr>
        <p:spPr>
          <a:xfrm>
            <a:off x="3884613" y="25733964"/>
            <a:ext cx="2971800" cy="135936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4b21f5e985_2_10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14b21f5e985_2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4b21f5e985_2_1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14b21f5e985_2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14b21f5e985_2_1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14b21f5e985_2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4b21f5e985_2_12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g14b21f5e985_2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150458a592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150458a592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Lower Grades</a:t>
            </a:r>
            <a:endParaRPr/>
          </a:p>
          <a:p>
            <a:pPr indent="-317500" lvl="0" marL="457200" rtl="0" algn="l">
              <a:spcBef>
                <a:spcPts val="0"/>
              </a:spcBef>
              <a:spcAft>
                <a:spcPts val="0"/>
              </a:spcAft>
              <a:buSzPts val="1400"/>
              <a:buChar char="●"/>
            </a:pPr>
            <a:r>
              <a:rPr lang="en"/>
              <a:t>Failing Courses</a:t>
            </a:r>
            <a:endParaRPr/>
          </a:p>
          <a:p>
            <a:pPr indent="-317500" lvl="0" marL="457200" rtl="0" algn="l">
              <a:spcBef>
                <a:spcPts val="0"/>
              </a:spcBef>
              <a:spcAft>
                <a:spcPts val="0"/>
              </a:spcAft>
              <a:buSzPts val="1400"/>
              <a:buChar char="●"/>
            </a:pPr>
            <a:r>
              <a:rPr lang="en"/>
              <a:t>Dropping / Withdraw from class</a:t>
            </a:r>
            <a:endParaRPr/>
          </a:p>
          <a:p>
            <a:pPr indent="-317500" lvl="0" marL="457200" rtl="0" algn="l">
              <a:spcBef>
                <a:spcPts val="0"/>
              </a:spcBef>
              <a:spcAft>
                <a:spcPts val="0"/>
              </a:spcAft>
              <a:buSzPts val="1400"/>
              <a:buChar char="●"/>
            </a:pPr>
            <a:r>
              <a:rPr lang="en"/>
              <a:t>Avoid a class</a:t>
            </a:r>
            <a:endParaRPr/>
          </a:p>
          <a:p>
            <a:pPr indent="-317500" lvl="0" marL="457200" rtl="0" algn="l">
              <a:spcBef>
                <a:spcPts val="0"/>
              </a:spcBef>
              <a:spcAft>
                <a:spcPts val="0"/>
              </a:spcAft>
              <a:buSzPts val="1400"/>
              <a:buChar char="●"/>
            </a:pPr>
            <a:r>
              <a:rPr lang="en"/>
              <a:t>Not purchase required materials </a:t>
            </a:r>
            <a:endParaRPr/>
          </a:p>
          <a:p>
            <a:pPr indent="-317500" lvl="0" marL="457200" rtl="0" algn="l">
              <a:spcBef>
                <a:spcPts val="0"/>
              </a:spcBef>
              <a:spcAft>
                <a:spcPts val="0"/>
              </a:spcAft>
              <a:buSzPts val="1400"/>
              <a:buChar char="●"/>
            </a:pPr>
            <a:r>
              <a:rPr lang="en"/>
              <a:t>Delayed purchase</a:t>
            </a:r>
            <a:endParaRPr/>
          </a:p>
          <a:p>
            <a:pPr indent="-317500" lvl="0" marL="457200" rtl="0" algn="l">
              <a:spcBef>
                <a:spcPts val="0"/>
              </a:spcBef>
              <a:spcAft>
                <a:spcPts val="0"/>
              </a:spcAft>
              <a:buSzPts val="1400"/>
              <a:buChar char="●"/>
            </a:pPr>
            <a:r>
              <a:rPr lang="en"/>
              <a:t>Took fewer credits</a:t>
            </a:r>
            <a:endParaRPr/>
          </a:p>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14b21f5e985_2_12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g14b21f5e985_2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g14b21f5e985_2_1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14b21f5e985_2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4b21f5e985_2_1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14b21f5e985_2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4b21f5e985_2_1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g14b21f5e985_2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14b21f5e985_2_14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g14b21f5e985_2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14b21f5e985_2_14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14b21f5e985_2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4b21f5e985_2_15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14b21f5e985_2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52f8268882_1_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152f8268882_1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14b21f5e985_2_17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14b21f5e985_2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42b97e4e12_5_743: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3" name="Google Shape;603;g142b97e4e12_5_743: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Arial"/>
              <a:buAutoNum type="arabicPeriod"/>
            </a:pPr>
            <a:r>
              <a:rPr b="0" i="0" lang="en">
                <a:latin typeface="Arial"/>
                <a:ea typeface="Arial"/>
                <a:cs typeface="Arial"/>
                <a:sym typeface="Arial"/>
              </a:rPr>
              <a:t>For word, this means Built-in “heading” styles b. Built-in list featuresc. Built-in columns and breaks.</a:t>
            </a:r>
            <a:endParaRPr/>
          </a:p>
          <a:p>
            <a:pPr indent="-228600" lvl="0" marL="228600" marR="0" rtl="0" algn="l">
              <a:lnSpc>
                <a:spcPct val="100000"/>
              </a:lnSpc>
              <a:spcBef>
                <a:spcPts val="0"/>
              </a:spcBef>
              <a:spcAft>
                <a:spcPts val="0"/>
              </a:spcAft>
              <a:buClr>
                <a:schemeClr val="dk1"/>
              </a:buClr>
              <a:buSzPts val="1200"/>
              <a:buFont typeface="Arial"/>
              <a:buAutoNum type="arabicPeriod"/>
            </a:pPr>
            <a:r>
              <a:rPr b="0" i="0" lang="en">
                <a:latin typeface="Arial"/>
                <a:ea typeface="Arial"/>
                <a:cs typeface="Arial"/>
                <a:sym typeface="Arial"/>
              </a:rPr>
              <a:t>For PPT, it means using layout templates . a. Images Alt text b. Tables &amp; graphs c. Descriptive links</a:t>
            </a:r>
            <a:endParaRPr/>
          </a:p>
          <a:p>
            <a:pPr indent="-228600" lvl="0" marL="228600" marR="0" rtl="0" algn="l">
              <a:lnSpc>
                <a:spcPct val="100000"/>
              </a:lnSpc>
              <a:spcBef>
                <a:spcPts val="0"/>
              </a:spcBef>
              <a:spcAft>
                <a:spcPts val="0"/>
              </a:spcAft>
              <a:buClr>
                <a:schemeClr val="dk1"/>
              </a:buClr>
              <a:buSzPts val="1200"/>
              <a:buFont typeface="Arial"/>
              <a:buAutoNum type="arabicPeriod"/>
            </a:pPr>
            <a:r>
              <a:rPr b="0" i="0" lang="en">
                <a:latin typeface="Arial"/>
                <a:ea typeface="Arial"/>
                <a:cs typeface="Arial"/>
                <a:sym typeface="Arial"/>
              </a:rPr>
              <a:t>Ensure that font size is sufficiently large—generally a minimum of 11 points.b. Provide sufficient contrast between text colors and background colors.c. Do not use color as the ONLY way to convey content.</a:t>
            </a:r>
            <a:endParaRPr/>
          </a:p>
          <a:p>
            <a:pPr indent="-228600" lvl="0" marL="228600" marR="0" rtl="0" algn="l">
              <a:lnSpc>
                <a:spcPct val="100000"/>
              </a:lnSpc>
              <a:spcBef>
                <a:spcPts val="0"/>
              </a:spcBef>
              <a:spcAft>
                <a:spcPts val="0"/>
              </a:spcAft>
              <a:buClr>
                <a:schemeClr val="dk1"/>
              </a:buClr>
              <a:buSzPts val="1200"/>
              <a:buFont typeface="Arial"/>
              <a:buAutoNum type="arabicPeriod"/>
            </a:pPr>
            <a:r>
              <a:rPr b="0" i="0" lang="en">
                <a:latin typeface="Arial"/>
                <a:ea typeface="Arial"/>
                <a:cs typeface="Arial"/>
                <a:sym typeface="Arial"/>
              </a:rPr>
              <a:t>Use contemporary accessibility checking tools available in many modern software applications including all of the Microsoft Office 2016 applications and Canvas.</a:t>
            </a:r>
            <a:endParaRPr/>
          </a:p>
          <a:p>
            <a:pPr indent="0" lvl="0" marL="0" rtl="0" algn="l">
              <a:spcBef>
                <a:spcPts val="0"/>
              </a:spcBef>
              <a:spcAft>
                <a:spcPts val="0"/>
              </a:spcAft>
              <a:buNone/>
            </a:pPr>
            <a:r>
              <a:t/>
            </a:r>
            <a:endParaRPr/>
          </a:p>
          <a:p>
            <a:pPr indent="0" lvl="0" marL="0" rtl="0" algn="l">
              <a:spcBef>
                <a:spcPts val="0"/>
              </a:spcBef>
              <a:spcAft>
                <a:spcPts val="0"/>
              </a:spcAft>
              <a:buNone/>
            </a:pPr>
            <a:r>
              <a:rPr b="1" i="0" lang="en">
                <a:solidFill>
                  <a:srgbClr val="2D3B45"/>
                </a:solidFill>
                <a:latin typeface="Lato"/>
                <a:ea typeface="Lato"/>
                <a:cs typeface="Lato"/>
                <a:sym typeface="Lato"/>
              </a:rPr>
              <a:t>Exporting documents to PDF through the proper channel can transfer accessibility efforts from PowerPoint to PDF without further work! </a:t>
            </a:r>
            <a:endParaRPr b="0" i="0">
              <a:solidFill>
                <a:srgbClr val="2D3B45"/>
              </a:solidFill>
              <a:latin typeface="Lato"/>
              <a:ea typeface="Lato"/>
              <a:cs typeface="Lato"/>
              <a:sym typeface="Lato"/>
            </a:endParaRPr>
          </a:p>
          <a:p>
            <a:pPr indent="0" lvl="0" marL="0" rtl="0" algn="l">
              <a:spcBef>
                <a:spcPts val="0"/>
              </a:spcBef>
              <a:spcAft>
                <a:spcPts val="0"/>
              </a:spcAft>
              <a:buNone/>
            </a:pPr>
            <a:br>
              <a:rPr lang="en"/>
            </a:br>
            <a:endParaRPr/>
          </a:p>
        </p:txBody>
      </p:sp>
      <p:sp>
        <p:nvSpPr>
          <p:cNvPr id="604" name="Google Shape;604;g142b97e4e12_5_743:notes"/>
          <p:cNvSpPr txBox="1"/>
          <p:nvPr>
            <p:ph idx="12" type="sldNum"/>
          </p:nvPr>
        </p:nvSpPr>
        <p:spPr>
          <a:xfrm>
            <a:off x="3884613" y="25733964"/>
            <a:ext cx="2971800" cy="135936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5830da53f7_2_9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15830da53f7_2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14b21f5e985_2_1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g14b21f5e985_2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142b97e4e12_5_922: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3" name="Google Shape;623;g142b97e4e12_5_922: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u="sng">
                <a:solidFill>
                  <a:schemeClr val="hlink"/>
                </a:solidFill>
                <a:latin typeface="Karla"/>
                <a:ea typeface="Karla"/>
                <a:cs typeface="Karla"/>
                <a:sym typeface="Karla"/>
                <a:hlinkClick r:id="rId2"/>
              </a:rPr>
              <a:t>The Self-Publishing Guide</a:t>
            </a:r>
            <a:r>
              <a:rPr b="0" i="0" lang="en">
                <a:solidFill>
                  <a:srgbClr val="222222"/>
                </a:solidFill>
                <a:latin typeface="Karla"/>
                <a:ea typeface="Karla"/>
                <a:cs typeface="Karla"/>
                <a:sym typeface="Karla"/>
              </a:rPr>
              <a:t> by BCcampus provides 5 rules for developing textbooks. </a:t>
            </a:r>
            <a:endParaRPr/>
          </a:p>
          <a:p>
            <a:pPr indent="0" lvl="0" marL="0" rtl="0" algn="l">
              <a:spcBef>
                <a:spcPts val="0"/>
              </a:spcBef>
              <a:spcAft>
                <a:spcPts val="0"/>
              </a:spcAft>
              <a:buNone/>
            </a:pPr>
            <a:r>
              <a:rPr b="1" i="0" lang="en">
                <a:solidFill>
                  <a:srgbClr val="000000"/>
                </a:solidFill>
                <a:latin typeface="Helvetica Neue"/>
                <a:ea typeface="Helvetica Neue"/>
                <a:cs typeface="Helvetica Neue"/>
                <a:sym typeface="Helvetica Neue"/>
              </a:rPr>
              <a:t>1. Rule of frameworks. Using a consistent framework will help students internalize and make use of material. For us, this </a:t>
            </a:r>
            <a:endParaRPr/>
          </a:p>
          <a:p>
            <a:pPr indent="0" lvl="0" marL="0" rtl="0" algn="l">
              <a:spcBef>
                <a:spcPts val="0"/>
              </a:spcBef>
              <a:spcAft>
                <a:spcPts val="0"/>
              </a:spcAft>
              <a:buNone/>
            </a:pPr>
            <a:r>
              <a:rPr b="1" i="0" lang="en">
                <a:solidFill>
                  <a:srgbClr val="000000"/>
                </a:solidFill>
                <a:latin typeface="Helvetica Neue"/>
                <a:ea typeface="Helvetica Neue"/>
                <a:cs typeface="Helvetica Neue"/>
                <a:sym typeface="Helvetica Neue"/>
              </a:rPr>
              <a:t>2. Rule of meaningful names. </a:t>
            </a:r>
            <a:r>
              <a:rPr b="0" i="0" lang="en">
                <a:solidFill>
                  <a:srgbClr val="000000"/>
                </a:solidFill>
                <a:latin typeface="Times New Roman"/>
                <a:ea typeface="Times New Roman"/>
                <a:cs typeface="Times New Roman"/>
                <a:sym typeface="Times New Roman"/>
              </a:rPr>
              <a:t>Everything we know is tagged with an index or a title. These indices are critical to the ability to recall or retrieve the things we know and remember. Each concept, process, technique or fact presented should aid the student to assign a meaningful name for it in their own mental organization of the material. To be most useful, these names shouldn’t have to be relearned at higher levels of study. The names assigned by the text should be useful in that they support some future activities: communication with other practitioners, reference within the text to earlier mastered material, and conformity to the framework used for the subject. Each unique element of the subject domain should have a unique name, and each name should be used for only one element.</a:t>
            </a:r>
            <a:endParaRPr/>
          </a:p>
          <a:p>
            <a:pPr indent="0" lvl="0" marL="0" rtl="0" algn="l">
              <a:spcBef>
                <a:spcPts val="0"/>
              </a:spcBef>
              <a:spcAft>
                <a:spcPts val="0"/>
              </a:spcAft>
              <a:buNone/>
            </a:pPr>
            <a:r>
              <a:rPr b="1" i="0" lang="en">
                <a:solidFill>
                  <a:srgbClr val="000000"/>
                </a:solidFill>
                <a:latin typeface="Helvetica Neue"/>
                <a:ea typeface="Helvetica Neue"/>
                <a:cs typeface="Helvetica Neue"/>
                <a:sym typeface="Helvetica Neue"/>
              </a:rPr>
              <a:t>3. Rule of manageable numbers. </a:t>
            </a:r>
            <a:endParaRPr/>
          </a:p>
          <a:p>
            <a:pPr indent="0" lvl="0" marL="0" rtl="0" algn="l">
              <a:spcBef>
                <a:spcPts val="0"/>
              </a:spcBef>
              <a:spcAft>
                <a:spcPts val="0"/>
              </a:spcAft>
              <a:buNone/>
            </a:pPr>
            <a:r>
              <a:rPr b="0" i="0" lang="en">
                <a:solidFill>
                  <a:srgbClr val="000000"/>
                </a:solidFill>
                <a:latin typeface="Times New Roman"/>
                <a:ea typeface="Times New Roman"/>
                <a:cs typeface="Times New Roman"/>
                <a:sym typeface="Times New Roman"/>
              </a:rPr>
              <a:t>When we learn from an outline, an illustration, or an example, most of us are limited in our ability to absorb new material. As we become familiar with part of a subject domain this number expands, but for new material four to six new elements is a reasonable limit. If a chapter outline contains twelve items, the student will have forgotten the outline before getting to the last item. When a text fails to support this rule, it requires even a diligent student to needlessly repeat material.</a:t>
            </a:r>
            <a:endParaRPr/>
          </a:p>
          <a:p>
            <a:pPr indent="0" lvl="0" marL="0" rtl="0" algn="l">
              <a:spcBef>
                <a:spcPts val="0"/>
              </a:spcBef>
              <a:spcAft>
                <a:spcPts val="0"/>
              </a:spcAft>
              <a:buNone/>
            </a:pPr>
            <a:r>
              <a:rPr b="1" i="0" lang="en">
                <a:solidFill>
                  <a:srgbClr val="000000"/>
                </a:solidFill>
                <a:latin typeface="Helvetica Neue"/>
                <a:ea typeface="Helvetica Neue"/>
                <a:cs typeface="Helvetica Neue"/>
                <a:sym typeface="Helvetica Neue"/>
              </a:rPr>
              <a:t>4. Rule of hierarchy</a:t>
            </a:r>
            <a:endParaRPr/>
          </a:p>
          <a:p>
            <a:pPr indent="0" lvl="0" marL="0" rtl="0" algn="l">
              <a:spcBef>
                <a:spcPts val="0"/>
              </a:spcBef>
              <a:spcAft>
                <a:spcPts val="0"/>
              </a:spcAft>
              <a:buNone/>
            </a:pPr>
            <a:r>
              <a:rPr b="0" i="0" lang="en">
                <a:solidFill>
                  <a:srgbClr val="000000"/>
                </a:solidFill>
                <a:latin typeface="Times New Roman"/>
                <a:ea typeface="Times New Roman"/>
                <a:cs typeface="Times New Roman"/>
                <a:sym typeface="Times New Roman"/>
              </a:rPr>
              <a:t>Our mental frameworks are hierarchical. Learning is aided by using the student’s ability to couple or link new material with that already mastered. When presenting new domains for hierarchical understanding, the rules for </a:t>
            </a:r>
            <a:r>
              <a:rPr b="0" i="1" lang="en">
                <a:solidFill>
                  <a:srgbClr val="000000"/>
                </a:solidFill>
                <a:latin typeface="Times New Roman"/>
                <a:ea typeface="Times New Roman"/>
                <a:cs typeface="Times New Roman"/>
                <a:sym typeface="Times New Roman"/>
              </a:rPr>
              <a:t>meaningful names</a:t>
            </a:r>
            <a:r>
              <a:rPr b="0" i="0" lang="en">
                <a:solidFill>
                  <a:srgbClr val="000000"/>
                </a:solidFill>
                <a:latin typeface="Times New Roman"/>
                <a:ea typeface="Times New Roman"/>
                <a:cs typeface="Times New Roman"/>
                <a:sym typeface="Times New Roman"/>
              </a:rPr>
              <a:t> and </a:t>
            </a:r>
            <a:r>
              <a:rPr b="0" i="1" lang="en">
                <a:solidFill>
                  <a:srgbClr val="000000"/>
                </a:solidFill>
                <a:latin typeface="Times New Roman"/>
                <a:ea typeface="Times New Roman"/>
                <a:cs typeface="Times New Roman"/>
                <a:sym typeface="Times New Roman"/>
              </a:rPr>
              <a:t>manageable numbers</a:t>
            </a:r>
            <a:r>
              <a:rPr b="0" i="0" lang="en">
                <a:solidFill>
                  <a:srgbClr val="000000"/>
                </a:solidFill>
                <a:latin typeface="Times New Roman"/>
                <a:ea typeface="Times New Roman"/>
                <a:cs typeface="Times New Roman"/>
                <a:sym typeface="Times New Roman"/>
              </a:rPr>
              <a:t> have increased importance and more limited application. A maximum of three levels of hierarchy should be presented at one time. The root should be already mastered, the current element under consideration clearly examined, and lower levels outlined only to the extent that they help the student understand the scope or importance of the current element. This area is supplemented by two more rules within this rule: those of Connectivity and Cohesion. Connectivity requires consideration of what the student likely knows at this point. The more already mastered elements that one can connect with a new element, the easier it is to retain. Cohesion requires that the characteristics of new elements as they are presented be tightly coupled.</a:t>
            </a:r>
            <a:endParaRPr/>
          </a:p>
          <a:p>
            <a:pPr indent="0" lvl="0" marL="0" rtl="0" algn="l">
              <a:spcBef>
                <a:spcPts val="0"/>
              </a:spcBef>
              <a:spcAft>
                <a:spcPts val="0"/>
              </a:spcAft>
              <a:buNone/>
            </a:pPr>
            <a:r>
              <a:rPr b="0" i="0" lang="en">
                <a:solidFill>
                  <a:srgbClr val="000000"/>
                </a:solidFill>
                <a:latin typeface="Helvetica Neue"/>
                <a:ea typeface="Helvetica Neue"/>
                <a:cs typeface="Helvetica Neue"/>
                <a:sym typeface="Helvetica Neue"/>
              </a:rPr>
              <a:t>5. Rule of repetition</a:t>
            </a:r>
            <a:endParaRPr/>
          </a:p>
          <a:p>
            <a:pPr indent="0" lvl="0" marL="0" rtl="0" algn="l">
              <a:spcBef>
                <a:spcPts val="0"/>
              </a:spcBef>
              <a:spcAft>
                <a:spcPts val="0"/>
              </a:spcAft>
              <a:buNone/>
            </a:pPr>
            <a:r>
              <a:rPr b="0" i="0" lang="en">
                <a:solidFill>
                  <a:srgbClr val="000000"/>
                </a:solidFill>
                <a:latin typeface="Times New Roman"/>
                <a:ea typeface="Times New Roman"/>
                <a:cs typeface="Times New Roman"/>
                <a:sym typeface="Times New Roman"/>
              </a:rPr>
              <a:t>Most people learn by repetition, and only a few with native genius can achieve mastery without it. There is a pattern of repetition that aids in promoting the elements of a subject from short-term to long-term memory. Implementations of this rule may mean that frameworks and important hierarchies are repeated as many as five or six times, while frequently used elements are repeated three or four times, and elements of lesser utility may not be repeated at all. The first repetition should normally occur within a day of first presentation, followed by a gradually decreasing frequency. Exercises and review sections are ideally contributing to a designed repetition pattern.</a:t>
            </a:r>
            <a:endParaRPr/>
          </a:p>
          <a:p>
            <a:pPr indent="0" lvl="0" marL="0" rtl="0" algn="l">
              <a:spcBef>
                <a:spcPts val="0"/>
              </a:spcBef>
              <a:spcAft>
                <a:spcPts val="0"/>
              </a:spcAft>
              <a:buNone/>
            </a:pPr>
            <a:r>
              <a:t/>
            </a:r>
            <a:endParaRPr/>
          </a:p>
        </p:txBody>
      </p:sp>
      <p:sp>
        <p:nvSpPr>
          <p:cNvPr id="624" name="Google Shape;624;g142b97e4e12_5_922:notes"/>
          <p:cNvSpPr txBox="1"/>
          <p:nvPr>
            <p:ph idx="12" type="sldNum"/>
          </p:nvPr>
        </p:nvSpPr>
        <p:spPr>
          <a:xfrm>
            <a:off x="3884613" y="25733964"/>
            <a:ext cx="2971800" cy="135936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42b97e4e12_5_779:notes"/>
          <p:cNvSpPr/>
          <p:nvPr>
            <p:ph idx="2" type="sldImg"/>
          </p:nvPr>
        </p:nvSpPr>
        <p:spPr>
          <a:xfrm>
            <a:off x="685800" y="3386667"/>
            <a:ext cx="5486400"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0" name="Google Shape;630;g142b97e4e12_5_779:notes"/>
          <p:cNvSpPr txBox="1"/>
          <p:nvPr>
            <p:ph idx="1" type="body"/>
          </p:nvPr>
        </p:nvSpPr>
        <p:spPr>
          <a:xfrm>
            <a:off x="685800" y="13038667"/>
            <a:ext cx="5486400" cy="10668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
              <a:t>RESOURCES:</a:t>
            </a:r>
            <a:endParaRPr/>
          </a:p>
          <a:p>
            <a:pPr indent="-171450" lvl="0" marL="171450" marR="0" rtl="0" algn="l">
              <a:lnSpc>
                <a:spcPct val="100000"/>
              </a:lnSpc>
              <a:spcBef>
                <a:spcPts val="0"/>
              </a:spcBef>
              <a:spcAft>
                <a:spcPts val="0"/>
              </a:spcAft>
              <a:buClr>
                <a:schemeClr val="dk1"/>
              </a:buClr>
              <a:buSzPts val="1200"/>
              <a:buFont typeface="Arial"/>
              <a:buChar char="•"/>
            </a:pPr>
            <a:r>
              <a:rPr lang="en"/>
              <a:t>Covers: https://opentextbc.ca/selfpublishguide/chapter/textbook-cover/</a:t>
            </a:r>
            <a:endParaRPr/>
          </a:p>
          <a:p>
            <a:pPr indent="-171450" lvl="0" marL="171450" rtl="0" algn="l">
              <a:spcBef>
                <a:spcPts val="0"/>
              </a:spcBef>
              <a:spcAft>
                <a:spcPts val="0"/>
              </a:spcAft>
              <a:buClr>
                <a:schemeClr val="dk1"/>
              </a:buClr>
              <a:buSzPts val="1200"/>
              <a:buFont typeface="Arial"/>
              <a:buChar char="•"/>
            </a:pPr>
            <a:r>
              <a:rPr lang="en"/>
              <a:t>Checklists https://opentextbc.ca/selfpublishguide/back-matter/appendix-5/ </a:t>
            </a:r>
            <a:endParaRPr/>
          </a:p>
          <a:p>
            <a:pPr indent="-171450" lvl="0" marL="171450" rtl="0" algn="l">
              <a:spcBef>
                <a:spcPts val="0"/>
              </a:spcBef>
              <a:spcAft>
                <a:spcPts val="0"/>
              </a:spcAft>
              <a:buClr>
                <a:schemeClr val="dk1"/>
              </a:buClr>
              <a:buSzPts val="1200"/>
              <a:buFont typeface="Arial"/>
              <a:buChar char="•"/>
            </a:pPr>
            <a:r>
              <a:rPr b="0" i="0" lang="en" u="sng">
                <a:solidFill>
                  <a:schemeClr val="hlink"/>
                </a:solidFill>
                <a:latin typeface="Karla"/>
                <a:ea typeface="Karla"/>
                <a:cs typeface="Karla"/>
                <a:sym typeface="Karla"/>
                <a:hlinkClick r:id="rId2"/>
              </a:rPr>
              <a:t>Self-Publishing Guide</a:t>
            </a:r>
            <a:r>
              <a:rPr b="0" i="0" lang="en">
                <a:solidFill>
                  <a:srgbClr val="222222"/>
                </a:solidFill>
                <a:latin typeface="Karla"/>
                <a:ea typeface="Karla"/>
                <a:cs typeface="Karla"/>
                <a:sym typeface="Karla"/>
              </a:rPr>
              <a:t> by BCcampus is licensed under a </a:t>
            </a:r>
            <a:r>
              <a:rPr b="0" i="0" lang="en" u="sng">
                <a:solidFill>
                  <a:schemeClr val="hlink"/>
                </a:solidFill>
                <a:latin typeface="Karla"/>
                <a:ea typeface="Karla"/>
                <a:cs typeface="Karla"/>
                <a:sym typeface="Karla"/>
                <a:hlinkClick r:id="rId3"/>
              </a:rPr>
              <a:t>Creative Commons Attribution 4.0 International License</a:t>
            </a:r>
            <a:r>
              <a:rPr b="0" i="0" lang="en">
                <a:solidFill>
                  <a:srgbClr val="222222"/>
                </a:solidFill>
                <a:latin typeface="Karla"/>
                <a:ea typeface="Karla"/>
                <a:cs typeface="Karla"/>
                <a:sym typeface="Karla"/>
              </a:rPr>
              <a:t>, except where otherwise noted.</a:t>
            </a:r>
            <a:endParaRPr/>
          </a:p>
          <a:p>
            <a:pPr indent="-171450" lvl="0" marL="171450" rtl="0" algn="l">
              <a:spcBef>
                <a:spcPts val="0"/>
              </a:spcBef>
              <a:spcAft>
                <a:spcPts val="0"/>
              </a:spcAft>
              <a:buClr>
                <a:schemeClr val="dk1"/>
              </a:buClr>
              <a:buSzPts val="1200"/>
              <a:buFont typeface="Arial"/>
              <a:buChar char="•"/>
            </a:pPr>
            <a:r>
              <a:rPr b="0" i="0" lang="en" u="sng">
                <a:solidFill>
                  <a:schemeClr val="hlink"/>
                </a:solidFill>
                <a:latin typeface="Times New Roman"/>
                <a:ea typeface="Times New Roman"/>
                <a:cs typeface="Times New Roman"/>
                <a:sym typeface="Times New Roman"/>
                <a:hlinkClick r:id="rId4"/>
              </a:rPr>
              <a:t>BCcampus Open Education website</a:t>
            </a:r>
            <a:r>
              <a:rPr b="0" i="0" lang="en">
                <a:solidFill>
                  <a:srgbClr val="000000"/>
                </a:solidFill>
                <a:latin typeface="Times New Roman"/>
                <a:ea typeface="Times New Roman"/>
                <a:cs typeface="Times New Roman"/>
                <a:sym typeface="Times New Roman"/>
              </a:rPr>
              <a:t> (screenshots) are used under a </a:t>
            </a:r>
            <a:r>
              <a:rPr b="0" i="0" lang="en" u="sng">
                <a:solidFill>
                  <a:schemeClr val="hlink"/>
                </a:solidFill>
                <a:latin typeface="Times New Roman"/>
                <a:ea typeface="Times New Roman"/>
                <a:cs typeface="Times New Roman"/>
                <a:sym typeface="Times New Roman"/>
                <a:hlinkClick r:id="rId5"/>
              </a:rPr>
              <a:t>CC BY 4.0 International Licence</a:t>
            </a:r>
            <a:r>
              <a:rPr b="0" i="0" lang="en">
                <a:solidFill>
                  <a:srgbClr val="000000"/>
                </a:solidFill>
                <a:latin typeface="Times New Roman"/>
                <a:ea typeface="Times New Roman"/>
                <a:cs typeface="Times New Roman"/>
                <a:sym typeface="Times New Roman"/>
              </a:rPr>
              <a:t>.</a:t>
            </a:r>
            <a:endParaRPr/>
          </a:p>
        </p:txBody>
      </p:sp>
      <p:sp>
        <p:nvSpPr>
          <p:cNvPr id="631" name="Google Shape;631;g142b97e4e12_5_779:notes"/>
          <p:cNvSpPr txBox="1"/>
          <p:nvPr>
            <p:ph idx="12" type="sldNum"/>
          </p:nvPr>
        </p:nvSpPr>
        <p:spPr>
          <a:xfrm>
            <a:off x="3884613" y="25733964"/>
            <a:ext cx="2971800" cy="1359369"/>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152f8268882_1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2" name="Google Shape;642;g152f8268882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g15830da53f7_2_9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9" name="Google Shape;649;g15830da53f7_2_9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15830da53f7_2_9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15830da53f7_2_9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50458a592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50458a592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148a7a07b41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148a7a07b41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5830da53f7_2_7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15830da53f7_2_78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rgbClr val="000000"/>
                </a:solidFill>
              </a:rPr>
              <a:t>© Copyright Showeet.com – Free PowerPoint Templates</a:t>
            </a:r>
            <a:endParaRPr/>
          </a:p>
        </p:txBody>
      </p:sp>
      <p:sp>
        <p:nvSpPr>
          <p:cNvPr id="197" name="Google Shape;197;g15830da53f7_2_7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showeet.com/" TargetMode="External"/><Relationship Id="rId3" Type="http://schemas.openxmlformats.org/officeDocument/2006/relationships/image" Target="../media/image11.png"/><Relationship Id="rId4" Type="http://schemas.openxmlformats.org/officeDocument/2006/relationships/image" Target="../media/image4.png"/><Relationship Id="rId5"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showeet.com/" TargetMode="External"/><Relationship Id="rId3" Type="http://schemas.openxmlformats.org/officeDocument/2006/relationships/image" Target="../media/image11.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lt1"/>
              </a:buClr>
              <a:buSzPts val="1400"/>
              <a:buChar char="●"/>
              <a:defRPr/>
            </a:lvl1pPr>
            <a:lvl2pPr indent="-317500" lvl="1" marL="914400" rtl="0" algn="l">
              <a:lnSpc>
                <a:spcPct val="90000"/>
              </a:lnSpc>
              <a:spcBef>
                <a:spcPts val="1200"/>
              </a:spcBef>
              <a:spcAft>
                <a:spcPts val="0"/>
              </a:spcAft>
              <a:buClr>
                <a:schemeClr val="lt1"/>
              </a:buClr>
              <a:buSzPts val="1400"/>
              <a:buChar char="○"/>
              <a:defRPr/>
            </a:lvl2pPr>
            <a:lvl3pPr indent="-317500" lvl="2" marL="1371600" rtl="0" algn="l">
              <a:lnSpc>
                <a:spcPct val="90000"/>
              </a:lnSpc>
              <a:spcBef>
                <a:spcPts val="1200"/>
              </a:spcBef>
              <a:spcAft>
                <a:spcPts val="0"/>
              </a:spcAft>
              <a:buClr>
                <a:schemeClr val="lt1"/>
              </a:buClr>
              <a:buSzPts val="1400"/>
              <a:buChar char="■"/>
              <a:defRPr/>
            </a:lvl3pPr>
            <a:lvl4pPr indent="-317500" lvl="3" marL="1828800" rtl="0" algn="l">
              <a:lnSpc>
                <a:spcPct val="90000"/>
              </a:lnSpc>
              <a:spcBef>
                <a:spcPts val="1200"/>
              </a:spcBef>
              <a:spcAft>
                <a:spcPts val="0"/>
              </a:spcAft>
              <a:buClr>
                <a:schemeClr val="lt1"/>
              </a:buClr>
              <a:buSzPts val="1400"/>
              <a:buChar char="●"/>
              <a:defRPr/>
            </a:lvl4pPr>
            <a:lvl5pPr indent="-317500" lvl="4" marL="2286000" rtl="0" algn="l">
              <a:lnSpc>
                <a:spcPct val="90000"/>
              </a:lnSpc>
              <a:spcBef>
                <a:spcPts val="1200"/>
              </a:spcBef>
              <a:spcAft>
                <a:spcPts val="0"/>
              </a:spcAft>
              <a:buClr>
                <a:schemeClr val="lt1"/>
              </a:buClr>
              <a:buSzPts val="1400"/>
              <a:buChar char="○"/>
              <a:defRPr/>
            </a:lvl5pPr>
            <a:lvl6pPr indent="-317500" lvl="5" marL="2743200" rtl="0" algn="l">
              <a:lnSpc>
                <a:spcPct val="90000"/>
              </a:lnSpc>
              <a:spcBef>
                <a:spcPts val="1200"/>
              </a:spcBef>
              <a:spcAft>
                <a:spcPts val="0"/>
              </a:spcAft>
              <a:buClr>
                <a:schemeClr val="lt1"/>
              </a:buClr>
              <a:buSzPts val="1400"/>
              <a:buChar char="■"/>
              <a:defRPr/>
            </a:lvl6pPr>
            <a:lvl7pPr indent="-317500" lvl="6" marL="3200400" rtl="0" algn="l">
              <a:lnSpc>
                <a:spcPct val="90000"/>
              </a:lnSpc>
              <a:spcBef>
                <a:spcPts val="1200"/>
              </a:spcBef>
              <a:spcAft>
                <a:spcPts val="0"/>
              </a:spcAft>
              <a:buClr>
                <a:schemeClr val="lt1"/>
              </a:buClr>
              <a:buSzPts val="1400"/>
              <a:buChar char="●"/>
              <a:defRPr/>
            </a:lvl7pPr>
            <a:lvl8pPr indent="-317500" lvl="7" marL="3657600" rtl="0" algn="l">
              <a:lnSpc>
                <a:spcPct val="90000"/>
              </a:lnSpc>
              <a:spcBef>
                <a:spcPts val="1200"/>
              </a:spcBef>
              <a:spcAft>
                <a:spcPts val="0"/>
              </a:spcAft>
              <a:buClr>
                <a:schemeClr val="lt1"/>
              </a:buClr>
              <a:buSzPts val="1400"/>
              <a:buChar char="○"/>
              <a:defRPr/>
            </a:lvl8pPr>
            <a:lvl9pPr indent="-317500" lvl="8" marL="4114800" rtl="0" algn="l">
              <a:lnSpc>
                <a:spcPct val="90000"/>
              </a:lnSpc>
              <a:spcBef>
                <a:spcPts val="1200"/>
              </a:spcBef>
              <a:spcAft>
                <a:spcPts val="1200"/>
              </a:spcAft>
              <a:buClr>
                <a:schemeClr val="lt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_HEADER_1">
    <p:spTree>
      <p:nvGrpSpPr>
        <p:cNvPr id="56" name="Shape 56"/>
        <p:cNvGrpSpPr/>
        <p:nvPr/>
      </p:nvGrpSpPr>
      <p:grpSpPr>
        <a:xfrm>
          <a:off x="0" y="0"/>
          <a:ext cx="0" cy="0"/>
          <a:chOff x="0" y="0"/>
          <a:chExt cx="0" cy="0"/>
        </a:xfrm>
      </p:grpSpPr>
      <p:sp>
        <p:nvSpPr>
          <p:cNvPr id="57" name="Google Shape;57;p14"/>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1200"/>
              </a:spcBef>
              <a:spcAft>
                <a:spcPts val="0"/>
              </a:spcAft>
              <a:buClr>
                <a:srgbClr val="888888"/>
              </a:buClr>
              <a:buSzPts val="1500"/>
              <a:buNone/>
              <a:defRPr sz="1500">
                <a:solidFill>
                  <a:srgbClr val="888888"/>
                </a:solidFill>
              </a:defRPr>
            </a:lvl2pPr>
            <a:lvl3pPr indent="-228600" lvl="2" marL="1371600" rtl="0" algn="l">
              <a:lnSpc>
                <a:spcPct val="90000"/>
              </a:lnSpc>
              <a:spcBef>
                <a:spcPts val="1200"/>
              </a:spcBef>
              <a:spcAft>
                <a:spcPts val="0"/>
              </a:spcAft>
              <a:buClr>
                <a:srgbClr val="888888"/>
              </a:buClr>
              <a:buSzPts val="1400"/>
              <a:buNone/>
              <a:defRPr sz="1400">
                <a:solidFill>
                  <a:srgbClr val="888888"/>
                </a:solidFill>
              </a:defRPr>
            </a:lvl3pPr>
            <a:lvl4pPr indent="-228600" lvl="3" marL="1828800" rtl="0" algn="l">
              <a:lnSpc>
                <a:spcPct val="90000"/>
              </a:lnSpc>
              <a:spcBef>
                <a:spcPts val="1200"/>
              </a:spcBef>
              <a:spcAft>
                <a:spcPts val="0"/>
              </a:spcAft>
              <a:buClr>
                <a:srgbClr val="888888"/>
              </a:buClr>
              <a:buSzPts val="1200"/>
              <a:buNone/>
              <a:defRPr sz="1200">
                <a:solidFill>
                  <a:srgbClr val="888888"/>
                </a:solidFill>
              </a:defRPr>
            </a:lvl4pPr>
            <a:lvl5pPr indent="-228600" lvl="4" marL="2286000" rtl="0" algn="l">
              <a:lnSpc>
                <a:spcPct val="90000"/>
              </a:lnSpc>
              <a:spcBef>
                <a:spcPts val="1200"/>
              </a:spcBef>
              <a:spcAft>
                <a:spcPts val="0"/>
              </a:spcAft>
              <a:buClr>
                <a:srgbClr val="888888"/>
              </a:buClr>
              <a:buSzPts val="1200"/>
              <a:buNone/>
              <a:defRPr sz="1200">
                <a:solidFill>
                  <a:srgbClr val="888888"/>
                </a:solidFill>
              </a:defRPr>
            </a:lvl5pPr>
            <a:lvl6pPr indent="-228600" lvl="5" marL="2743200" rtl="0" algn="l">
              <a:lnSpc>
                <a:spcPct val="90000"/>
              </a:lnSpc>
              <a:spcBef>
                <a:spcPts val="1200"/>
              </a:spcBef>
              <a:spcAft>
                <a:spcPts val="0"/>
              </a:spcAft>
              <a:buClr>
                <a:srgbClr val="888888"/>
              </a:buClr>
              <a:buSzPts val="1200"/>
              <a:buNone/>
              <a:defRPr sz="1200">
                <a:solidFill>
                  <a:srgbClr val="888888"/>
                </a:solidFill>
              </a:defRPr>
            </a:lvl6pPr>
            <a:lvl7pPr indent="-228600" lvl="6" marL="3200400" rtl="0" algn="l">
              <a:lnSpc>
                <a:spcPct val="90000"/>
              </a:lnSpc>
              <a:spcBef>
                <a:spcPts val="1200"/>
              </a:spcBef>
              <a:spcAft>
                <a:spcPts val="0"/>
              </a:spcAft>
              <a:buClr>
                <a:srgbClr val="888888"/>
              </a:buClr>
              <a:buSzPts val="1200"/>
              <a:buNone/>
              <a:defRPr sz="1200">
                <a:solidFill>
                  <a:srgbClr val="888888"/>
                </a:solidFill>
              </a:defRPr>
            </a:lvl7pPr>
            <a:lvl8pPr indent="-228600" lvl="7" marL="3657600" rtl="0" algn="l">
              <a:lnSpc>
                <a:spcPct val="90000"/>
              </a:lnSpc>
              <a:spcBef>
                <a:spcPts val="1200"/>
              </a:spcBef>
              <a:spcAft>
                <a:spcPts val="0"/>
              </a:spcAft>
              <a:buClr>
                <a:srgbClr val="888888"/>
              </a:buClr>
              <a:buSzPts val="1200"/>
              <a:buNone/>
              <a:defRPr sz="1200">
                <a:solidFill>
                  <a:srgbClr val="888888"/>
                </a:solidFill>
              </a:defRPr>
            </a:lvl8pPr>
            <a:lvl9pPr indent="-228600" lvl="8" marL="4114800" rtl="0" algn="l">
              <a:lnSpc>
                <a:spcPct val="90000"/>
              </a:lnSpc>
              <a:spcBef>
                <a:spcPts val="1200"/>
              </a:spcBef>
              <a:spcAft>
                <a:spcPts val="1200"/>
              </a:spcAft>
              <a:buClr>
                <a:srgbClr val="888888"/>
              </a:buClr>
              <a:buSzPts val="1200"/>
              <a:buNone/>
              <a:defRPr sz="1200">
                <a:solidFill>
                  <a:srgbClr val="888888"/>
                </a:solidFill>
              </a:defRPr>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 name="Shape 62"/>
        <p:cNvGrpSpPr/>
        <p:nvPr/>
      </p:nvGrpSpPr>
      <p:grpSpPr>
        <a:xfrm>
          <a:off x="0" y="0"/>
          <a:ext cx="0" cy="0"/>
          <a:chOff x="0" y="0"/>
          <a:chExt cx="0" cy="0"/>
        </a:xfrm>
      </p:grpSpPr>
      <p:sp>
        <p:nvSpPr>
          <p:cNvPr id="63" name="Google Shape;63;p15"/>
          <p:cNvSpPr txBox="1"/>
          <p:nvPr>
            <p:ph type="title"/>
          </p:nvPr>
        </p:nvSpPr>
        <p:spPr>
          <a:xfrm>
            <a:off x="629841" y="342900"/>
            <a:ext cx="29493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4" name="Google Shape;64;p15"/>
          <p:cNvSpPr/>
          <p:nvPr>
            <p:ph idx="2" type="pic"/>
          </p:nvPr>
        </p:nvSpPr>
        <p:spPr>
          <a:xfrm>
            <a:off x="3887391" y="740569"/>
            <a:ext cx="4629300" cy="3655200"/>
          </a:xfrm>
          <a:prstGeom prst="rect">
            <a:avLst/>
          </a:prstGeom>
          <a:noFill/>
          <a:ln>
            <a:noFill/>
          </a:ln>
        </p:spPr>
      </p:sp>
      <p:sp>
        <p:nvSpPr>
          <p:cNvPr id="65" name="Google Shape;65;p15"/>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1200"/>
              </a:spcBef>
              <a:spcAft>
                <a:spcPts val="0"/>
              </a:spcAft>
              <a:buClr>
                <a:schemeClr val="dk1"/>
              </a:buClr>
              <a:buSzPts val="1100"/>
              <a:buNone/>
              <a:defRPr sz="1100"/>
            </a:lvl2pPr>
            <a:lvl3pPr indent="-228600" lvl="2" marL="1371600" rtl="0" algn="l">
              <a:lnSpc>
                <a:spcPct val="90000"/>
              </a:lnSpc>
              <a:spcBef>
                <a:spcPts val="1200"/>
              </a:spcBef>
              <a:spcAft>
                <a:spcPts val="0"/>
              </a:spcAft>
              <a:buClr>
                <a:schemeClr val="dk1"/>
              </a:buClr>
              <a:buSzPts val="900"/>
              <a:buNone/>
              <a:defRPr sz="900"/>
            </a:lvl3pPr>
            <a:lvl4pPr indent="-228600" lvl="3" marL="1828800" rtl="0" algn="l">
              <a:lnSpc>
                <a:spcPct val="90000"/>
              </a:lnSpc>
              <a:spcBef>
                <a:spcPts val="1200"/>
              </a:spcBef>
              <a:spcAft>
                <a:spcPts val="0"/>
              </a:spcAft>
              <a:buClr>
                <a:schemeClr val="dk1"/>
              </a:buClr>
              <a:buSzPts val="800"/>
              <a:buNone/>
              <a:defRPr sz="800"/>
            </a:lvl4pPr>
            <a:lvl5pPr indent="-228600" lvl="4" marL="2286000" rtl="0" algn="l">
              <a:lnSpc>
                <a:spcPct val="90000"/>
              </a:lnSpc>
              <a:spcBef>
                <a:spcPts val="1200"/>
              </a:spcBef>
              <a:spcAft>
                <a:spcPts val="0"/>
              </a:spcAft>
              <a:buClr>
                <a:schemeClr val="dk1"/>
              </a:buClr>
              <a:buSzPts val="800"/>
              <a:buNone/>
              <a:defRPr sz="800"/>
            </a:lvl5pPr>
            <a:lvl6pPr indent="-228600" lvl="5" marL="2743200" rtl="0" algn="l">
              <a:lnSpc>
                <a:spcPct val="90000"/>
              </a:lnSpc>
              <a:spcBef>
                <a:spcPts val="1200"/>
              </a:spcBef>
              <a:spcAft>
                <a:spcPts val="0"/>
              </a:spcAft>
              <a:buClr>
                <a:schemeClr val="dk1"/>
              </a:buClr>
              <a:buSzPts val="800"/>
              <a:buNone/>
              <a:defRPr sz="800"/>
            </a:lvl6pPr>
            <a:lvl7pPr indent="-228600" lvl="6" marL="3200400" rtl="0" algn="l">
              <a:lnSpc>
                <a:spcPct val="90000"/>
              </a:lnSpc>
              <a:spcBef>
                <a:spcPts val="1200"/>
              </a:spcBef>
              <a:spcAft>
                <a:spcPts val="0"/>
              </a:spcAft>
              <a:buClr>
                <a:schemeClr val="dk1"/>
              </a:buClr>
              <a:buSzPts val="800"/>
              <a:buNone/>
              <a:defRPr sz="800"/>
            </a:lvl7pPr>
            <a:lvl8pPr indent="-228600" lvl="7" marL="3657600" rtl="0" algn="l">
              <a:lnSpc>
                <a:spcPct val="90000"/>
              </a:lnSpc>
              <a:spcBef>
                <a:spcPts val="1200"/>
              </a:spcBef>
              <a:spcAft>
                <a:spcPts val="0"/>
              </a:spcAft>
              <a:buClr>
                <a:schemeClr val="dk1"/>
              </a:buClr>
              <a:buSzPts val="800"/>
              <a:buNone/>
              <a:defRPr sz="800"/>
            </a:lvl8pPr>
            <a:lvl9pPr indent="-228600" lvl="8" marL="4114800" rtl="0" algn="l">
              <a:lnSpc>
                <a:spcPct val="90000"/>
              </a:lnSpc>
              <a:spcBef>
                <a:spcPts val="1200"/>
              </a:spcBef>
              <a:spcAft>
                <a:spcPts val="1200"/>
              </a:spcAft>
              <a:buClr>
                <a:schemeClr val="dk1"/>
              </a:buClr>
              <a:buSzPts val="800"/>
              <a:buNone/>
              <a:defRPr sz="800"/>
            </a:lvl9pPr>
          </a:lstStyle>
          <a:p/>
        </p:txBody>
      </p:sp>
      <p:sp>
        <p:nvSpPr>
          <p:cNvPr id="66" name="Google Shape;66;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8" name="Google Shape;68;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69" name="Shape 69"/>
        <p:cNvGrpSpPr/>
        <p:nvPr/>
      </p:nvGrpSpPr>
      <p:grpSpPr>
        <a:xfrm>
          <a:off x="0" y="0"/>
          <a:ext cx="0" cy="0"/>
          <a:chOff x="0" y="0"/>
          <a:chExt cx="0" cy="0"/>
        </a:xfrm>
      </p:grpSpPr>
      <p:sp>
        <p:nvSpPr>
          <p:cNvPr id="70" name="Google Shape;70;p16"/>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4500"/>
              <a:buFont typeface="Calibri"/>
              <a:buNone/>
              <a:defRPr sz="45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6"/>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lt1"/>
              </a:buClr>
              <a:buSzPts val="1800"/>
              <a:buNone/>
              <a:defRPr sz="1800">
                <a:solidFill>
                  <a:schemeClr val="lt1"/>
                </a:solidFill>
              </a:defRPr>
            </a:lvl1pPr>
            <a:lvl2pPr indent="-228600" lvl="1" marL="914400" rtl="0" algn="l">
              <a:lnSpc>
                <a:spcPct val="90000"/>
              </a:lnSpc>
              <a:spcBef>
                <a:spcPts val="1200"/>
              </a:spcBef>
              <a:spcAft>
                <a:spcPts val="0"/>
              </a:spcAft>
              <a:buClr>
                <a:schemeClr val="lt1"/>
              </a:buClr>
              <a:buSzPts val="1500"/>
              <a:buNone/>
              <a:defRPr sz="1500">
                <a:solidFill>
                  <a:schemeClr val="lt1"/>
                </a:solidFill>
              </a:defRPr>
            </a:lvl2pPr>
            <a:lvl3pPr indent="-228600" lvl="2" marL="1371600" rtl="0" algn="l">
              <a:lnSpc>
                <a:spcPct val="90000"/>
              </a:lnSpc>
              <a:spcBef>
                <a:spcPts val="1200"/>
              </a:spcBef>
              <a:spcAft>
                <a:spcPts val="0"/>
              </a:spcAft>
              <a:buClr>
                <a:schemeClr val="lt1"/>
              </a:buClr>
              <a:buSzPts val="1400"/>
              <a:buNone/>
              <a:defRPr sz="1400">
                <a:solidFill>
                  <a:schemeClr val="lt1"/>
                </a:solidFill>
              </a:defRPr>
            </a:lvl3pPr>
            <a:lvl4pPr indent="-228600" lvl="3" marL="1828800" rtl="0" algn="l">
              <a:lnSpc>
                <a:spcPct val="90000"/>
              </a:lnSpc>
              <a:spcBef>
                <a:spcPts val="1200"/>
              </a:spcBef>
              <a:spcAft>
                <a:spcPts val="0"/>
              </a:spcAft>
              <a:buClr>
                <a:schemeClr val="lt1"/>
              </a:buClr>
              <a:buSzPts val="1200"/>
              <a:buNone/>
              <a:defRPr sz="1200">
                <a:solidFill>
                  <a:schemeClr val="lt1"/>
                </a:solidFill>
              </a:defRPr>
            </a:lvl4pPr>
            <a:lvl5pPr indent="-228600" lvl="4" marL="2286000" rtl="0" algn="l">
              <a:lnSpc>
                <a:spcPct val="90000"/>
              </a:lnSpc>
              <a:spcBef>
                <a:spcPts val="1200"/>
              </a:spcBef>
              <a:spcAft>
                <a:spcPts val="0"/>
              </a:spcAft>
              <a:buClr>
                <a:schemeClr val="lt1"/>
              </a:buClr>
              <a:buSzPts val="1200"/>
              <a:buNone/>
              <a:defRPr sz="1200">
                <a:solidFill>
                  <a:schemeClr val="lt1"/>
                </a:solidFill>
              </a:defRPr>
            </a:lvl5pPr>
            <a:lvl6pPr indent="-228600" lvl="5" marL="2743200" rtl="0" algn="l">
              <a:lnSpc>
                <a:spcPct val="90000"/>
              </a:lnSpc>
              <a:spcBef>
                <a:spcPts val="1200"/>
              </a:spcBef>
              <a:spcAft>
                <a:spcPts val="0"/>
              </a:spcAft>
              <a:buClr>
                <a:schemeClr val="lt1"/>
              </a:buClr>
              <a:buSzPts val="1200"/>
              <a:buNone/>
              <a:defRPr sz="1200">
                <a:solidFill>
                  <a:schemeClr val="lt1"/>
                </a:solidFill>
              </a:defRPr>
            </a:lvl6pPr>
            <a:lvl7pPr indent="-228600" lvl="6" marL="3200400" rtl="0" algn="l">
              <a:lnSpc>
                <a:spcPct val="90000"/>
              </a:lnSpc>
              <a:spcBef>
                <a:spcPts val="1200"/>
              </a:spcBef>
              <a:spcAft>
                <a:spcPts val="0"/>
              </a:spcAft>
              <a:buClr>
                <a:schemeClr val="lt1"/>
              </a:buClr>
              <a:buSzPts val="1200"/>
              <a:buNone/>
              <a:defRPr sz="1200">
                <a:solidFill>
                  <a:schemeClr val="lt1"/>
                </a:solidFill>
              </a:defRPr>
            </a:lvl7pPr>
            <a:lvl8pPr indent="-228600" lvl="7" marL="3657600" rtl="0" algn="l">
              <a:lnSpc>
                <a:spcPct val="90000"/>
              </a:lnSpc>
              <a:spcBef>
                <a:spcPts val="1200"/>
              </a:spcBef>
              <a:spcAft>
                <a:spcPts val="0"/>
              </a:spcAft>
              <a:buClr>
                <a:schemeClr val="lt1"/>
              </a:buClr>
              <a:buSzPts val="1200"/>
              <a:buNone/>
              <a:defRPr sz="1200">
                <a:solidFill>
                  <a:schemeClr val="lt1"/>
                </a:solidFill>
              </a:defRPr>
            </a:lvl8pPr>
            <a:lvl9pPr indent="-228600" lvl="8" marL="4114800" rtl="0" algn="l">
              <a:lnSpc>
                <a:spcPct val="90000"/>
              </a:lnSpc>
              <a:spcBef>
                <a:spcPts val="1200"/>
              </a:spcBef>
              <a:spcAft>
                <a:spcPts val="1200"/>
              </a:spcAft>
              <a:buClr>
                <a:schemeClr val="lt1"/>
              </a:buClr>
              <a:buSzPts val="1200"/>
              <a:buNone/>
              <a:defRPr sz="1200">
                <a:solidFill>
                  <a:schemeClr val="lt1"/>
                </a:solidFill>
              </a:defRPr>
            </a:lvl9pPr>
          </a:lstStyle>
          <a:p/>
        </p:txBody>
      </p:sp>
      <p:sp>
        <p:nvSpPr>
          <p:cNvPr id="72" name="Google Shape;72;p1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4" name="Google Shape;74;p1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p:cSld name="Cover">
    <p:bg>
      <p:bgPr>
        <a:solidFill>
          <a:srgbClr val="222A35"/>
        </a:solidFill>
      </p:bgPr>
    </p:bg>
    <p:spTree>
      <p:nvGrpSpPr>
        <p:cNvPr id="79" name="Shape 79"/>
        <p:cNvGrpSpPr/>
        <p:nvPr/>
      </p:nvGrpSpPr>
      <p:grpSpPr>
        <a:xfrm>
          <a:off x="0" y="0"/>
          <a:ext cx="0" cy="0"/>
          <a:chOff x="0" y="0"/>
          <a:chExt cx="0" cy="0"/>
        </a:xfrm>
      </p:grpSpPr>
      <p:sp>
        <p:nvSpPr>
          <p:cNvPr id="80" name="Google Shape;80;p18"/>
          <p:cNvSpPr txBox="1"/>
          <p:nvPr>
            <p:ph type="ctrTitle"/>
          </p:nvPr>
        </p:nvSpPr>
        <p:spPr>
          <a:xfrm>
            <a:off x="359532" y="171641"/>
            <a:ext cx="8424900" cy="715500"/>
          </a:xfrm>
          <a:prstGeom prst="rect">
            <a:avLst/>
          </a:prstGeom>
          <a:noFill/>
          <a:ln>
            <a:noFill/>
          </a:ln>
        </p:spPr>
        <p:txBody>
          <a:bodyPr anchorCtr="0" anchor="b" bIns="34275" lIns="68575" spcFirstLastPara="1" rIns="68575" wrap="square" tIns="34275">
            <a:spAutoFit/>
          </a:bodyPr>
          <a:lstStyle>
            <a:lvl1pPr lvl="0" rtl="0" algn="ctr">
              <a:spcBef>
                <a:spcPts val="0"/>
              </a:spcBef>
              <a:spcAft>
                <a:spcPts val="0"/>
              </a:spcAft>
              <a:buClr>
                <a:schemeClr val="lt1"/>
              </a:buClr>
              <a:buSzPts val="4500"/>
              <a:buFont typeface="Open Sans"/>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1" name="Google Shape;81;p18"/>
          <p:cNvSpPr/>
          <p:nvPr/>
        </p:nvSpPr>
        <p:spPr>
          <a:xfrm>
            <a:off x="0" y="4515966"/>
            <a:ext cx="9144000" cy="62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000" u="none" cap="none" strike="noStrike">
              <a:solidFill>
                <a:schemeClr val="lt1"/>
              </a:solidFill>
              <a:latin typeface="Calibri"/>
              <a:ea typeface="Calibri"/>
              <a:cs typeface="Calibri"/>
              <a:sym typeface="Calibri"/>
            </a:endParaRPr>
          </a:p>
        </p:txBody>
      </p:sp>
      <p:pic>
        <p:nvPicPr>
          <p:cNvPr id="82" name="Google Shape;82;p18">
            <a:hlinkClick r:id="rId2"/>
          </p:cNvPr>
          <p:cNvPicPr preferRelativeResize="0"/>
          <p:nvPr/>
        </p:nvPicPr>
        <p:blipFill rotWithShape="1">
          <a:blip r:embed="rId3">
            <a:alphaModFix/>
          </a:blip>
          <a:srcRect b="0" l="0" r="0" t="0"/>
          <a:stretch/>
        </p:blipFill>
        <p:spPr>
          <a:xfrm>
            <a:off x="7650342" y="4660556"/>
            <a:ext cx="1220829" cy="338357"/>
          </a:xfrm>
          <a:prstGeom prst="rect">
            <a:avLst/>
          </a:prstGeom>
          <a:noFill/>
          <a:ln>
            <a:noFill/>
          </a:ln>
        </p:spPr>
      </p:pic>
      <p:pic>
        <p:nvPicPr>
          <p:cNvPr id="83" name="Google Shape;83;p18"/>
          <p:cNvPicPr preferRelativeResize="0"/>
          <p:nvPr/>
        </p:nvPicPr>
        <p:blipFill rotWithShape="1">
          <a:blip r:embed="rId4">
            <a:alphaModFix/>
          </a:blip>
          <a:srcRect b="0" l="0" r="0" t="0"/>
          <a:stretch/>
        </p:blipFill>
        <p:spPr>
          <a:xfrm>
            <a:off x="846746" y="1069850"/>
            <a:ext cx="4753855" cy="3929061"/>
          </a:xfrm>
          <a:prstGeom prst="rect">
            <a:avLst/>
          </a:prstGeom>
          <a:noFill/>
          <a:ln>
            <a:noFill/>
          </a:ln>
          <a:effectLst>
            <a:reflection blurRad="0" dir="0" dist="0" endA="300" endPos="35000" fadeDir="5400012" kx="0" rotWithShape="0" algn="bl" stA="52000" stPos="0" sy="-100000" ky="0"/>
          </a:effectLst>
        </p:spPr>
      </p:pic>
      <p:sp>
        <p:nvSpPr>
          <p:cNvPr id="84" name="Google Shape;84;p18"/>
          <p:cNvSpPr/>
          <p:nvPr>
            <p:ph idx="2" type="pic"/>
          </p:nvPr>
        </p:nvSpPr>
        <p:spPr>
          <a:xfrm>
            <a:off x="1117457" y="1275608"/>
            <a:ext cx="4212600" cy="2376000"/>
          </a:xfrm>
          <a:prstGeom prst="rect">
            <a:avLst/>
          </a:prstGeom>
          <a:noFill/>
          <a:ln>
            <a:noFill/>
          </a:ln>
        </p:spPr>
      </p:sp>
      <p:pic>
        <p:nvPicPr>
          <p:cNvPr id="85" name="Google Shape;85;p18"/>
          <p:cNvPicPr preferRelativeResize="0"/>
          <p:nvPr/>
        </p:nvPicPr>
        <p:blipFill rotWithShape="1">
          <a:blip r:embed="rId5">
            <a:alphaModFix/>
          </a:blip>
          <a:srcRect b="19393" l="0" r="18500" t="0"/>
          <a:stretch/>
        </p:blipFill>
        <p:spPr>
          <a:xfrm>
            <a:off x="8322384" y="3703326"/>
            <a:ext cx="821616" cy="81264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ight">
  <p:cSld name="Title - Right">
    <p:spTree>
      <p:nvGrpSpPr>
        <p:cNvPr id="86" name="Shape 86"/>
        <p:cNvGrpSpPr/>
        <p:nvPr/>
      </p:nvGrpSpPr>
      <p:grpSpPr>
        <a:xfrm>
          <a:off x="0" y="0"/>
          <a:ext cx="0" cy="0"/>
          <a:chOff x="0" y="0"/>
          <a:chExt cx="0" cy="0"/>
        </a:xfrm>
      </p:grpSpPr>
      <p:sp>
        <p:nvSpPr>
          <p:cNvPr id="87" name="Google Shape;87;p19"/>
          <p:cNvSpPr txBox="1"/>
          <p:nvPr>
            <p:ph type="title"/>
          </p:nvPr>
        </p:nvSpPr>
        <p:spPr>
          <a:xfrm>
            <a:off x="1338427" y="102870"/>
            <a:ext cx="7348200" cy="531000"/>
          </a:xfrm>
          <a:prstGeom prst="rect">
            <a:avLst/>
          </a:prstGeom>
          <a:noFill/>
          <a:ln>
            <a:noFill/>
          </a:ln>
        </p:spPr>
        <p:txBody>
          <a:bodyPr anchorCtr="0" anchor="ctr" bIns="34275" lIns="68575" spcFirstLastPara="1" rIns="68575" wrap="square" tIns="34275">
            <a:spAutoFit/>
          </a:bodyPr>
          <a:lstStyle>
            <a:lvl1pPr lvl="0" rtl="0" algn="r">
              <a:spcBef>
                <a:spcPts val="0"/>
              </a:spcBef>
              <a:spcAft>
                <a:spcPts val="0"/>
              </a:spcAft>
              <a:buClr>
                <a:srgbClr val="2F3A46"/>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 name="Google Shape;88;p19"/>
          <p:cNvSpPr txBox="1"/>
          <p:nvPr>
            <p:ph idx="1" type="subTitle"/>
          </p:nvPr>
        </p:nvSpPr>
        <p:spPr>
          <a:xfrm>
            <a:off x="1338427" y="633785"/>
            <a:ext cx="7348200" cy="392400"/>
          </a:xfrm>
          <a:prstGeom prst="rect">
            <a:avLst/>
          </a:prstGeom>
          <a:noFill/>
          <a:ln>
            <a:noFill/>
          </a:ln>
        </p:spPr>
        <p:txBody>
          <a:bodyPr anchorCtr="0" anchor="t" bIns="34275" lIns="68575" spcFirstLastPara="1" rIns="68575" wrap="square" tIns="34275">
            <a:spAutoFit/>
          </a:bodyPr>
          <a:lstStyle>
            <a:lvl1pPr lvl="0" rtl="0" algn="r">
              <a:spcBef>
                <a:spcPts val="400"/>
              </a:spcBef>
              <a:spcAft>
                <a:spcPts val="0"/>
              </a:spcAft>
              <a:buClr>
                <a:schemeClr val="accent1"/>
              </a:buClr>
              <a:buSzPts val="2100"/>
              <a:buNone/>
              <a:defRPr sz="2100">
                <a:solidFill>
                  <a:schemeClr val="accent1"/>
                </a:solidFill>
              </a:defRPr>
            </a:lvl1pPr>
            <a:lvl2pPr lvl="1" rtl="0" algn="ctr">
              <a:spcBef>
                <a:spcPts val="300"/>
              </a:spcBef>
              <a:spcAft>
                <a:spcPts val="0"/>
              </a:spcAft>
              <a:buClr>
                <a:srgbClr val="6B7F80"/>
              </a:buClr>
              <a:buSzPts val="1500"/>
              <a:buNone/>
              <a:defRPr sz="1500"/>
            </a:lvl2pPr>
            <a:lvl3pPr lvl="2" rtl="0" algn="ctr">
              <a:spcBef>
                <a:spcPts val="300"/>
              </a:spcBef>
              <a:spcAft>
                <a:spcPts val="0"/>
              </a:spcAft>
              <a:buClr>
                <a:srgbClr val="6B7F80"/>
              </a:buClr>
              <a:buSzPts val="1400"/>
              <a:buNone/>
              <a:defRPr sz="1400"/>
            </a:lvl3pPr>
            <a:lvl4pPr lvl="3" rtl="0" algn="ctr">
              <a:spcBef>
                <a:spcPts val="200"/>
              </a:spcBef>
              <a:spcAft>
                <a:spcPts val="0"/>
              </a:spcAft>
              <a:buClr>
                <a:srgbClr val="6B7F80"/>
              </a:buClr>
              <a:buSzPts val="1200"/>
              <a:buNone/>
              <a:defRPr sz="1200"/>
            </a:lvl4pPr>
            <a:lvl5pPr lvl="4" rtl="0" algn="ctr">
              <a:spcBef>
                <a:spcPts val="200"/>
              </a:spcBef>
              <a:spcAft>
                <a:spcPts val="0"/>
              </a:spcAft>
              <a:buClr>
                <a:srgbClr val="6B7F80"/>
              </a:buClr>
              <a:buSzPts val="1200"/>
              <a:buNone/>
              <a:defRPr sz="1200"/>
            </a:lvl5pPr>
            <a:lvl6pPr lvl="5" rtl="0" algn="ctr">
              <a:spcBef>
                <a:spcPts val="200"/>
              </a:spcBef>
              <a:spcAft>
                <a:spcPts val="0"/>
              </a:spcAft>
              <a:buClr>
                <a:schemeClr val="dk1"/>
              </a:buClr>
              <a:buSzPts val="1200"/>
              <a:buNone/>
              <a:defRPr sz="1200"/>
            </a:lvl6pPr>
            <a:lvl7pPr lvl="6" rtl="0" algn="ctr">
              <a:spcBef>
                <a:spcPts val="200"/>
              </a:spcBef>
              <a:spcAft>
                <a:spcPts val="0"/>
              </a:spcAft>
              <a:buClr>
                <a:schemeClr val="dk1"/>
              </a:buClr>
              <a:buSzPts val="1200"/>
              <a:buNone/>
              <a:defRPr sz="1200"/>
            </a:lvl7pPr>
            <a:lvl8pPr lvl="7" rtl="0" algn="ctr">
              <a:spcBef>
                <a:spcPts val="200"/>
              </a:spcBef>
              <a:spcAft>
                <a:spcPts val="0"/>
              </a:spcAft>
              <a:buClr>
                <a:schemeClr val="dk1"/>
              </a:buClr>
              <a:buSzPts val="1200"/>
              <a:buNone/>
              <a:defRPr sz="1200"/>
            </a:lvl8pPr>
            <a:lvl9pPr lvl="8" rtl="0" algn="ctr">
              <a:spcBef>
                <a:spcPts val="200"/>
              </a:spcBef>
              <a:spcAft>
                <a:spcPts val="0"/>
              </a:spcAft>
              <a:buClr>
                <a:schemeClr val="dk1"/>
              </a:buClr>
              <a:buSzPts val="1200"/>
              <a:buNone/>
              <a:defRPr sz="1200"/>
            </a:lvl9pPr>
          </a:lstStyle>
          <a:p/>
        </p:txBody>
      </p:sp>
      <p:grpSp>
        <p:nvGrpSpPr>
          <p:cNvPr id="89" name="Google Shape;89;p19"/>
          <p:cNvGrpSpPr/>
          <p:nvPr/>
        </p:nvGrpSpPr>
        <p:grpSpPr>
          <a:xfrm>
            <a:off x="246137" y="4678315"/>
            <a:ext cx="329434" cy="329460"/>
            <a:chOff x="186858" y="6096003"/>
            <a:chExt cx="580501" cy="580546"/>
          </a:xfrm>
        </p:grpSpPr>
        <p:sp>
          <p:nvSpPr>
            <p:cNvPr id="90" name="Google Shape;90;p19"/>
            <p:cNvSpPr/>
            <p:nvPr/>
          </p:nvSpPr>
          <p:spPr>
            <a:xfrm>
              <a:off x="186859" y="6096003"/>
              <a:ext cx="580500" cy="580500"/>
            </a:xfrm>
            <a:prstGeom prst="rect">
              <a:avLst/>
            </a:prstGeom>
            <a:solidFill>
              <a:srgbClr val="BFBFBF">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1200">
                <a:solidFill>
                  <a:schemeClr val="lt1"/>
                </a:solidFill>
                <a:latin typeface="Geo"/>
                <a:ea typeface="Geo"/>
                <a:cs typeface="Geo"/>
                <a:sym typeface="Geo"/>
              </a:endParaRPr>
            </a:p>
          </p:txBody>
        </p:sp>
        <p:sp>
          <p:nvSpPr>
            <p:cNvPr id="91" name="Google Shape;91;p19"/>
            <p:cNvSpPr/>
            <p:nvPr/>
          </p:nvSpPr>
          <p:spPr>
            <a:xfrm>
              <a:off x="186858" y="6612049"/>
              <a:ext cx="580500" cy="64500"/>
            </a:xfrm>
            <a:prstGeom prst="rect">
              <a:avLst/>
            </a:prstGeom>
            <a:solidFill>
              <a:srgbClr val="BFBFBF">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92" name="Google Shape;92;p19"/>
          <p:cNvSpPr txBox="1"/>
          <p:nvPr>
            <p:ph idx="12" type="sldNum"/>
          </p:nvPr>
        </p:nvSpPr>
        <p:spPr>
          <a:xfrm>
            <a:off x="246127" y="4677984"/>
            <a:ext cx="329400" cy="292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1100">
                <a:solidFill>
                  <a:srgbClr val="2F3A46"/>
                </a:solidFill>
                <a:latin typeface="Calibri"/>
                <a:ea typeface="Calibri"/>
                <a:cs typeface="Calibri"/>
                <a:sym typeface="Calibri"/>
              </a:defRPr>
            </a:lvl1pPr>
            <a:lvl2pPr indent="0" lvl="1" marL="0" marR="0" rtl="0" algn="ctr">
              <a:spcBef>
                <a:spcPts val="0"/>
              </a:spcBef>
              <a:buNone/>
              <a:defRPr sz="1100">
                <a:solidFill>
                  <a:srgbClr val="2F3A46"/>
                </a:solidFill>
                <a:latin typeface="Calibri"/>
                <a:ea typeface="Calibri"/>
                <a:cs typeface="Calibri"/>
                <a:sym typeface="Calibri"/>
              </a:defRPr>
            </a:lvl2pPr>
            <a:lvl3pPr indent="0" lvl="2" marL="0" marR="0" rtl="0" algn="ctr">
              <a:spcBef>
                <a:spcPts val="0"/>
              </a:spcBef>
              <a:buNone/>
              <a:defRPr sz="1100">
                <a:solidFill>
                  <a:srgbClr val="2F3A46"/>
                </a:solidFill>
                <a:latin typeface="Calibri"/>
                <a:ea typeface="Calibri"/>
                <a:cs typeface="Calibri"/>
                <a:sym typeface="Calibri"/>
              </a:defRPr>
            </a:lvl3pPr>
            <a:lvl4pPr indent="0" lvl="3" marL="0" marR="0" rtl="0" algn="ctr">
              <a:spcBef>
                <a:spcPts val="0"/>
              </a:spcBef>
              <a:buNone/>
              <a:defRPr sz="1100">
                <a:solidFill>
                  <a:srgbClr val="2F3A46"/>
                </a:solidFill>
                <a:latin typeface="Calibri"/>
                <a:ea typeface="Calibri"/>
                <a:cs typeface="Calibri"/>
                <a:sym typeface="Calibri"/>
              </a:defRPr>
            </a:lvl4pPr>
            <a:lvl5pPr indent="0" lvl="4" marL="0" marR="0" rtl="0" algn="ctr">
              <a:spcBef>
                <a:spcPts val="0"/>
              </a:spcBef>
              <a:buNone/>
              <a:defRPr sz="1100">
                <a:solidFill>
                  <a:srgbClr val="2F3A46"/>
                </a:solidFill>
                <a:latin typeface="Calibri"/>
                <a:ea typeface="Calibri"/>
                <a:cs typeface="Calibri"/>
                <a:sym typeface="Calibri"/>
              </a:defRPr>
            </a:lvl5pPr>
            <a:lvl6pPr indent="0" lvl="5" marL="0" marR="0" rtl="0" algn="ctr">
              <a:spcBef>
                <a:spcPts val="0"/>
              </a:spcBef>
              <a:buNone/>
              <a:defRPr sz="1100">
                <a:solidFill>
                  <a:srgbClr val="2F3A46"/>
                </a:solidFill>
                <a:latin typeface="Calibri"/>
                <a:ea typeface="Calibri"/>
                <a:cs typeface="Calibri"/>
                <a:sym typeface="Calibri"/>
              </a:defRPr>
            </a:lvl6pPr>
            <a:lvl7pPr indent="0" lvl="6" marL="0" marR="0" rtl="0" algn="ctr">
              <a:spcBef>
                <a:spcPts val="0"/>
              </a:spcBef>
              <a:buNone/>
              <a:defRPr sz="1100">
                <a:solidFill>
                  <a:srgbClr val="2F3A46"/>
                </a:solidFill>
                <a:latin typeface="Calibri"/>
                <a:ea typeface="Calibri"/>
                <a:cs typeface="Calibri"/>
                <a:sym typeface="Calibri"/>
              </a:defRPr>
            </a:lvl7pPr>
            <a:lvl8pPr indent="0" lvl="7" marL="0" marR="0" rtl="0" algn="ctr">
              <a:spcBef>
                <a:spcPts val="0"/>
              </a:spcBef>
              <a:buNone/>
              <a:defRPr sz="1100">
                <a:solidFill>
                  <a:srgbClr val="2F3A46"/>
                </a:solidFill>
                <a:latin typeface="Calibri"/>
                <a:ea typeface="Calibri"/>
                <a:cs typeface="Calibri"/>
                <a:sym typeface="Calibri"/>
              </a:defRPr>
            </a:lvl8pPr>
            <a:lvl9pPr indent="0" lvl="8" marL="0" marR="0" rtl="0" algn="ctr">
              <a:spcBef>
                <a:spcPts val="0"/>
              </a:spcBef>
              <a:buNone/>
              <a:defRPr sz="1100">
                <a:solidFill>
                  <a:srgbClr val="2F3A4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93" name="Google Shape;93;p19"/>
          <p:cNvPicPr preferRelativeResize="0"/>
          <p:nvPr/>
        </p:nvPicPr>
        <p:blipFill rotWithShape="1">
          <a:blip r:embed="rId2">
            <a:alphaModFix/>
          </a:blip>
          <a:srcRect b="19393" l="0" r="18500" t="0"/>
          <a:stretch/>
        </p:blipFill>
        <p:spPr>
          <a:xfrm>
            <a:off x="8322384" y="4330860"/>
            <a:ext cx="821616" cy="812640"/>
          </a:xfrm>
          <a:prstGeom prst="rect">
            <a:avLst/>
          </a:prstGeom>
          <a:noFill/>
          <a:ln>
            <a:noFill/>
          </a:ln>
        </p:spPr>
      </p:pic>
      <p:pic>
        <p:nvPicPr>
          <p:cNvPr id="94" name="Google Shape;94;p19"/>
          <p:cNvPicPr preferRelativeResize="0"/>
          <p:nvPr/>
        </p:nvPicPr>
        <p:blipFill rotWithShape="1">
          <a:blip r:embed="rId3">
            <a:alphaModFix/>
          </a:blip>
          <a:srcRect b="0" l="0" r="0" t="0"/>
          <a:stretch/>
        </p:blipFill>
        <p:spPr>
          <a:xfrm>
            <a:off x="117597" y="172153"/>
            <a:ext cx="1220829" cy="338357"/>
          </a:xfrm>
          <a:prstGeom prst="rect">
            <a:avLst/>
          </a:prstGeom>
          <a:noFill/>
          <a:ln>
            <a:noFill/>
          </a:ln>
        </p:spPr>
      </p:pic>
      <p:sp>
        <p:nvSpPr>
          <p:cNvPr id="95" name="Google Shape;95;p19"/>
          <p:cNvSpPr/>
          <p:nvPr/>
        </p:nvSpPr>
        <p:spPr>
          <a:xfrm>
            <a:off x="130452" y="71894"/>
            <a:ext cx="1195200" cy="540000"/>
          </a:xfrm>
          <a:prstGeom prst="rect">
            <a:avLst/>
          </a:prstGeom>
          <a:solidFill>
            <a:srgbClr val="FFFFFF">
              <a:alpha val="6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eft">
  <p:cSld name="Title - Left">
    <p:spTree>
      <p:nvGrpSpPr>
        <p:cNvPr id="96" name="Shape 96"/>
        <p:cNvGrpSpPr/>
        <p:nvPr/>
      </p:nvGrpSpPr>
      <p:grpSpPr>
        <a:xfrm>
          <a:off x="0" y="0"/>
          <a:ext cx="0" cy="0"/>
          <a:chOff x="0" y="0"/>
          <a:chExt cx="0" cy="0"/>
        </a:xfrm>
      </p:grpSpPr>
      <p:sp>
        <p:nvSpPr>
          <p:cNvPr id="97" name="Google Shape;97;p20"/>
          <p:cNvSpPr txBox="1"/>
          <p:nvPr>
            <p:ph type="title"/>
          </p:nvPr>
        </p:nvSpPr>
        <p:spPr>
          <a:xfrm>
            <a:off x="467915" y="102870"/>
            <a:ext cx="7348200" cy="531000"/>
          </a:xfrm>
          <a:prstGeom prst="rect">
            <a:avLst/>
          </a:prstGeom>
          <a:noFill/>
          <a:ln>
            <a:noFill/>
          </a:ln>
        </p:spPr>
        <p:txBody>
          <a:bodyPr anchorCtr="0" anchor="ctr" bIns="34275" lIns="68575" spcFirstLastPara="1" rIns="68575" wrap="square" tIns="34275">
            <a:spAutoFit/>
          </a:bodyPr>
          <a:lstStyle>
            <a:lvl1pPr lvl="0" rtl="0" algn="l">
              <a:spcBef>
                <a:spcPts val="0"/>
              </a:spcBef>
              <a:spcAft>
                <a:spcPts val="0"/>
              </a:spcAft>
              <a:buClr>
                <a:srgbClr val="2F3A46"/>
              </a:buClr>
              <a:buSzPts val="3000"/>
              <a:buFont typeface="Open Sans"/>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8" name="Google Shape;98;p20"/>
          <p:cNvSpPr txBox="1"/>
          <p:nvPr>
            <p:ph idx="1" type="subTitle"/>
          </p:nvPr>
        </p:nvSpPr>
        <p:spPr>
          <a:xfrm>
            <a:off x="467915" y="633785"/>
            <a:ext cx="7348200" cy="392400"/>
          </a:xfrm>
          <a:prstGeom prst="rect">
            <a:avLst/>
          </a:prstGeom>
          <a:noFill/>
          <a:ln>
            <a:noFill/>
          </a:ln>
        </p:spPr>
        <p:txBody>
          <a:bodyPr anchorCtr="0" anchor="t" bIns="34275" lIns="68575" spcFirstLastPara="1" rIns="68575" wrap="square" tIns="34275">
            <a:spAutoFit/>
          </a:bodyPr>
          <a:lstStyle>
            <a:lvl1pPr lvl="0" rtl="0" algn="l">
              <a:spcBef>
                <a:spcPts val="400"/>
              </a:spcBef>
              <a:spcAft>
                <a:spcPts val="0"/>
              </a:spcAft>
              <a:buClr>
                <a:schemeClr val="accent1"/>
              </a:buClr>
              <a:buSzPts val="2100"/>
              <a:buNone/>
              <a:defRPr sz="2100">
                <a:solidFill>
                  <a:schemeClr val="accent1"/>
                </a:solidFill>
              </a:defRPr>
            </a:lvl1pPr>
            <a:lvl2pPr lvl="1" rtl="0" algn="ctr">
              <a:spcBef>
                <a:spcPts val="300"/>
              </a:spcBef>
              <a:spcAft>
                <a:spcPts val="0"/>
              </a:spcAft>
              <a:buClr>
                <a:srgbClr val="6B7F80"/>
              </a:buClr>
              <a:buSzPts val="1500"/>
              <a:buNone/>
              <a:defRPr sz="1500"/>
            </a:lvl2pPr>
            <a:lvl3pPr lvl="2" rtl="0" algn="ctr">
              <a:spcBef>
                <a:spcPts val="300"/>
              </a:spcBef>
              <a:spcAft>
                <a:spcPts val="0"/>
              </a:spcAft>
              <a:buClr>
                <a:srgbClr val="6B7F80"/>
              </a:buClr>
              <a:buSzPts val="1400"/>
              <a:buNone/>
              <a:defRPr sz="1400"/>
            </a:lvl3pPr>
            <a:lvl4pPr lvl="3" rtl="0" algn="ctr">
              <a:spcBef>
                <a:spcPts val="200"/>
              </a:spcBef>
              <a:spcAft>
                <a:spcPts val="0"/>
              </a:spcAft>
              <a:buClr>
                <a:srgbClr val="6B7F80"/>
              </a:buClr>
              <a:buSzPts val="1200"/>
              <a:buNone/>
              <a:defRPr sz="1200"/>
            </a:lvl4pPr>
            <a:lvl5pPr lvl="4" rtl="0" algn="ctr">
              <a:spcBef>
                <a:spcPts val="200"/>
              </a:spcBef>
              <a:spcAft>
                <a:spcPts val="0"/>
              </a:spcAft>
              <a:buClr>
                <a:srgbClr val="6B7F80"/>
              </a:buClr>
              <a:buSzPts val="1200"/>
              <a:buNone/>
              <a:defRPr sz="1200"/>
            </a:lvl5pPr>
            <a:lvl6pPr lvl="5" rtl="0" algn="ctr">
              <a:spcBef>
                <a:spcPts val="200"/>
              </a:spcBef>
              <a:spcAft>
                <a:spcPts val="0"/>
              </a:spcAft>
              <a:buClr>
                <a:schemeClr val="dk1"/>
              </a:buClr>
              <a:buSzPts val="1200"/>
              <a:buNone/>
              <a:defRPr sz="1200"/>
            </a:lvl6pPr>
            <a:lvl7pPr lvl="6" rtl="0" algn="ctr">
              <a:spcBef>
                <a:spcPts val="200"/>
              </a:spcBef>
              <a:spcAft>
                <a:spcPts val="0"/>
              </a:spcAft>
              <a:buClr>
                <a:schemeClr val="dk1"/>
              </a:buClr>
              <a:buSzPts val="1200"/>
              <a:buNone/>
              <a:defRPr sz="1200"/>
            </a:lvl7pPr>
            <a:lvl8pPr lvl="7" rtl="0" algn="ctr">
              <a:spcBef>
                <a:spcPts val="200"/>
              </a:spcBef>
              <a:spcAft>
                <a:spcPts val="0"/>
              </a:spcAft>
              <a:buClr>
                <a:schemeClr val="dk1"/>
              </a:buClr>
              <a:buSzPts val="1200"/>
              <a:buNone/>
              <a:defRPr sz="1200"/>
            </a:lvl8pPr>
            <a:lvl9pPr lvl="8" rtl="0" algn="ctr">
              <a:spcBef>
                <a:spcPts val="200"/>
              </a:spcBef>
              <a:spcAft>
                <a:spcPts val="0"/>
              </a:spcAft>
              <a:buClr>
                <a:schemeClr val="dk1"/>
              </a:buClr>
              <a:buSzPts val="1200"/>
              <a:buNone/>
              <a:defRPr sz="1200"/>
            </a:lvl9pPr>
          </a:lstStyle>
          <a:p/>
        </p:txBody>
      </p:sp>
      <p:grpSp>
        <p:nvGrpSpPr>
          <p:cNvPr id="99" name="Google Shape;99;p20"/>
          <p:cNvGrpSpPr/>
          <p:nvPr/>
        </p:nvGrpSpPr>
        <p:grpSpPr>
          <a:xfrm>
            <a:off x="246137" y="4678315"/>
            <a:ext cx="329434" cy="329460"/>
            <a:chOff x="186858" y="6096003"/>
            <a:chExt cx="580501" cy="580546"/>
          </a:xfrm>
        </p:grpSpPr>
        <p:sp>
          <p:nvSpPr>
            <p:cNvPr id="100" name="Google Shape;100;p20"/>
            <p:cNvSpPr/>
            <p:nvPr/>
          </p:nvSpPr>
          <p:spPr>
            <a:xfrm>
              <a:off x="186859" y="6096003"/>
              <a:ext cx="580500" cy="580500"/>
            </a:xfrm>
            <a:prstGeom prst="rect">
              <a:avLst/>
            </a:prstGeom>
            <a:solidFill>
              <a:srgbClr val="BFBFBF">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1200">
                <a:solidFill>
                  <a:schemeClr val="lt1"/>
                </a:solidFill>
                <a:latin typeface="Geo"/>
                <a:ea typeface="Geo"/>
                <a:cs typeface="Geo"/>
                <a:sym typeface="Geo"/>
              </a:endParaRPr>
            </a:p>
          </p:txBody>
        </p:sp>
        <p:sp>
          <p:nvSpPr>
            <p:cNvPr id="101" name="Google Shape;101;p20"/>
            <p:cNvSpPr/>
            <p:nvPr/>
          </p:nvSpPr>
          <p:spPr>
            <a:xfrm>
              <a:off x="186858" y="6612049"/>
              <a:ext cx="580500" cy="64500"/>
            </a:xfrm>
            <a:prstGeom prst="rect">
              <a:avLst/>
            </a:prstGeom>
            <a:solidFill>
              <a:srgbClr val="BFBFBF">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102" name="Google Shape;102;p20"/>
          <p:cNvSpPr txBox="1"/>
          <p:nvPr>
            <p:ph idx="12" type="sldNum"/>
          </p:nvPr>
        </p:nvSpPr>
        <p:spPr>
          <a:xfrm>
            <a:off x="246127" y="4677984"/>
            <a:ext cx="329400" cy="292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1100">
                <a:solidFill>
                  <a:srgbClr val="2F3A46"/>
                </a:solidFill>
                <a:latin typeface="Calibri"/>
                <a:ea typeface="Calibri"/>
                <a:cs typeface="Calibri"/>
                <a:sym typeface="Calibri"/>
              </a:defRPr>
            </a:lvl1pPr>
            <a:lvl2pPr indent="0" lvl="1" marL="0" marR="0" rtl="0" algn="ctr">
              <a:spcBef>
                <a:spcPts val="0"/>
              </a:spcBef>
              <a:buNone/>
              <a:defRPr sz="1100">
                <a:solidFill>
                  <a:srgbClr val="2F3A46"/>
                </a:solidFill>
                <a:latin typeface="Calibri"/>
                <a:ea typeface="Calibri"/>
                <a:cs typeface="Calibri"/>
                <a:sym typeface="Calibri"/>
              </a:defRPr>
            </a:lvl2pPr>
            <a:lvl3pPr indent="0" lvl="2" marL="0" marR="0" rtl="0" algn="ctr">
              <a:spcBef>
                <a:spcPts val="0"/>
              </a:spcBef>
              <a:buNone/>
              <a:defRPr sz="1100">
                <a:solidFill>
                  <a:srgbClr val="2F3A46"/>
                </a:solidFill>
                <a:latin typeface="Calibri"/>
                <a:ea typeface="Calibri"/>
                <a:cs typeface="Calibri"/>
                <a:sym typeface="Calibri"/>
              </a:defRPr>
            </a:lvl3pPr>
            <a:lvl4pPr indent="0" lvl="3" marL="0" marR="0" rtl="0" algn="ctr">
              <a:spcBef>
                <a:spcPts val="0"/>
              </a:spcBef>
              <a:buNone/>
              <a:defRPr sz="1100">
                <a:solidFill>
                  <a:srgbClr val="2F3A46"/>
                </a:solidFill>
                <a:latin typeface="Calibri"/>
                <a:ea typeface="Calibri"/>
                <a:cs typeface="Calibri"/>
                <a:sym typeface="Calibri"/>
              </a:defRPr>
            </a:lvl4pPr>
            <a:lvl5pPr indent="0" lvl="4" marL="0" marR="0" rtl="0" algn="ctr">
              <a:spcBef>
                <a:spcPts val="0"/>
              </a:spcBef>
              <a:buNone/>
              <a:defRPr sz="1100">
                <a:solidFill>
                  <a:srgbClr val="2F3A46"/>
                </a:solidFill>
                <a:latin typeface="Calibri"/>
                <a:ea typeface="Calibri"/>
                <a:cs typeface="Calibri"/>
                <a:sym typeface="Calibri"/>
              </a:defRPr>
            </a:lvl5pPr>
            <a:lvl6pPr indent="0" lvl="5" marL="0" marR="0" rtl="0" algn="ctr">
              <a:spcBef>
                <a:spcPts val="0"/>
              </a:spcBef>
              <a:buNone/>
              <a:defRPr sz="1100">
                <a:solidFill>
                  <a:srgbClr val="2F3A46"/>
                </a:solidFill>
                <a:latin typeface="Calibri"/>
                <a:ea typeface="Calibri"/>
                <a:cs typeface="Calibri"/>
                <a:sym typeface="Calibri"/>
              </a:defRPr>
            </a:lvl6pPr>
            <a:lvl7pPr indent="0" lvl="6" marL="0" marR="0" rtl="0" algn="ctr">
              <a:spcBef>
                <a:spcPts val="0"/>
              </a:spcBef>
              <a:buNone/>
              <a:defRPr sz="1100">
                <a:solidFill>
                  <a:srgbClr val="2F3A46"/>
                </a:solidFill>
                <a:latin typeface="Calibri"/>
                <a:ea typeface="Calibri"/>
                <a:cs typeface="Calibri"/>
                <a:sym typeface="Calibri"/>
              </a:defRPr>
            </a:lvl7pPr>
            <a:lvl8pPr indent="0" lvl="7" marL="0" marR="0" rtl="0" algn="ctr">
              <a:spcBef>
                <a:spcPts val="0"/>
              </a:spcBef>
              <a:buNone/>
              <a:defRPr sz="1100">
                <a:solidFill>
                  <a:srgbClr val="2F3A46"/>
                </a:solidFill>
                <a:latin typeface="Calibri"/>
                <a:ea typeface="Calibri"/>
                <a:cs typeface="Calibri"/>
                <a:sym typeface="Calibri"/>
              </a:defRPr>
            </a:lvl8pPr>
            <a:lvl9pPr indent="0" lvl="8" marL="0" marR="0" rtl="0" algn="ctr">
              <a:spcBef>
                <a:spcPts val="0"/>
              </a:spcBef>
              <a:buNone/>
              <a:defRPr sz="1100">
                <a:solidFill>
                  <a:srgbClr val="2F3A46"/>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103" name="Google Shape;103;p20"/>
          <p:cNvPicPr preferRelativeResize="0"/>
          <p:nvPr/>
        </p:nvPicPr>
        <p:blipFill rotWithShape="1">
          <a:blip r:embed="rId2">
            <a:alphaModFix/>
          </a:blip>
          <a:srcRect b="19393" l="0" r="18500" t="0"/>
          <a:stretch/>
        </p:blipFill>
        <p:spPr>
          <a:xfrm>
            <a:off x="8322384" y="4330860"/>
            <a:ext cx="821616" cy="812640"/>
          </a:xfrm>
          <a:prstGeom prst="rect">
            <a:avLst/>
          </a:prstGeom>
          <a:noFill/>
          <a:ln>
            <a:noFill/>
          </a:ln>
        </p:spPr>
      </p:pic>
      <p:pic>
        <p:nvPicPr>
          <p:cNvPr id="104" name="Google Shape;104;p20"/>
          <p:cNvPicPr preferRelativeResize="0"/>
          <p:nvPr/>
        </p:nvPicPr>
        <p:blipFill rotWithShape="1">
          <a:blip r:embed="rId3">
            <a:alphaModFix/>
          </a:blip>
          <a:srcRect b="0" l="0" r="0" t="0"/>
          <a:stretch/>
        </p:blipFill>
        <p:spPr>
          <a:xfrm>
            <a:off x="7866366" y="172153"/>
            <a:ext cx="1220829" cy="338357"/>
          </a:xfrm>
          <a:prstGeom prst="rect">
            <a:avLst/>
          </a:prstGeom>
          <a:noFill/>
          <a:ln>
            <a:noFill/>
          </a:ln>
        </p:spPr>
      </p:pic>
      <p:sp>
        <p:nvSpPr>
          <p:cNvPr id="105" name="Google Shape;105;p20"/>
          <p:cNvSpPr/>
          <p:nvPr/>
        </p:nvSpPr>
        <p:spPr>
          <a:xfrm>
            <a:off x="7892075" y="71894"/>
            <a:ext cx="1195200" cy="540000"/>
          </a:xfrm>
          <a:prstGeom prst="rect">
            <a:avLst/>
          </a:prstGeom>
          <a:solidFill>
            <a:srgbClr val="FFFFFF">
              <a:alpha val="6000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Left (dark)">
  <p:cSld name="Title - Left (dark)">
    <p:bg>
      <p:bgPr>
        <a:solidFill>
          <a:srgbClr val="222A35"/>
        </a:solidFill>
      </p:bgPr>
    </p:bg>
    <p:spTree>
      <p:nvGrpSpPr>
        <p:cNvPr id="106" name="Shape 106"/>
        <p:cNvGrpSpPr/>
        <p:nvPr/>
      </p:nvGrpSpPr>
      <p:grpSpPr>
        <a:xfrm>
          <a:off x="0" y="0"/>
          <a:ext cx="0" cy="0"/>
          <a:chOff x="0" y="0"/>
          <a:chExt cx="0" cy="0"/>
        </a:xfrm>
      </p:grpSpPr>
      <p:sp>
        <p:nvSpPr>
          <p:cNvPr id="107" name="Google Shape;107;p21"/>
          <p:cNvSpPr txBox="1"/>
          <p:nvPr>
            <p:ph type="title"/>
          </p:nvPr>
        </p:nvSpPr>
        <p:spPr>
          <a:xfrm>
            <a:off x="467915" y="102870"/>
            <a:ext cx="7348200" cy="531000"/>
          </a:xfrm>
          <a:prstGeom prst="rect">
            <a:avLst/>
          </a:prstGeom>
          <a:noFill/>
          <a:ln>
            <a:noFill/>
          </a:ln>
        </p:spPr>
        <p:txBody>
          <a:bodyPr anchorCtr="0" anchor="ctr" bIns="34275" lIns="68575" spcFirstLastPara="1" rIns="68575" wrap="square" tIns="34275">
            <a:spAutoFit/>
          </a:bodyPr>
          <a:lstStyle>
            <a:lvl1pPr lvl="0" rtl="0" algn="l">
              <a:spcBef>
                <a:spcPts val="0"/>
              </a:spcBef>
              <a:spcAft>
                <a:spcPts val="0"/>
              </a:spcAft>
              <a:buClr>
                <a:schemeClr val="lt1"/>
              </a:buClr>
              <a:buSzPts val="3000"/>
              <a:buFont typeface="Open Sans"/>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08" name="Google Shape;108;p21"/>
          <p:cNvSpPr txBox="1"/>
          <p:nvPr>
            <p:ph idx="1" type="subTitle"/>
          </p:nvPr>
        </p:nvSpPr>
        <p:spPr>
          <a:xfrm>
            <a:off x="467915" y="633785"/>
            <a:ext cx="7348200" cy="392400"/>
          </a:xfrm>
          <a:prstGeom prst="rect">
            <a:avLst/>
          </a:prstGeom>
          <a:noFill/>
          <a:ln>
            <a:noFill/>
          </a:ln>
        </p:spPr>
        <p:txBody>
          <a:bodyPr anchorCtr="0" anchor="t" bIns="34275" lIns="68575" spcFirstLastPara="1" rIns="68575" wrap="square" tIns="34275">
            <a:spAutoFit/>
          </a:bodyPr>
          <a:lstStyle>
            <a:lvl1pPr lvl="0" rtl="0" algn="l">
              <a:spcBef>
                <a:spcPts val="400"/>
              </a:spcBef>
              <a:spcAft>
                <a:spcPts val="0"/>
              </a:spcAft>
              <a:buClr>
                <a:srgbClr val="72B4E0"/>
              </a:buClr>
              <a:buSzPts val="2100"/>
              <a:buNone/>
              <a:defRPr sz="2100">
                <a:solidFill>
                  <a:srgbClr val="72B4E0"/>
                </a:solidFill>
              </a:defRPr>
            </a:lvl1pPr>
            <a:lvl2pPr lvl="1" rtl="0" algn="ctr">
              <a:spcBef>
                <a:spcPts val="300"/>
              </a:spcBef>
              <a:spcAft>
                <a:spcPts val="0"/>
              </a:spcAft>
              <a:buClr>
                <a:srgbClr val="6B7F80"/>
              </a:buClr>
              <a:buSzPts val="1500"/>
              <a:buNone/>
              <a:defRPr sz="1500"/>
            </a:lvl2pPr>
            <a:lvl3pPr lvl="2" rtl="0" algn="ctr">
              <a:spcBef>
                <a:spcPts val="300"/>
              </a:spcBef>
              <a:spcAft>
                <a:spcPts val="0"/>
              </a:spcAft>
              <a:buClr>
                <a:srgbClr val="6B7F80"/>
              </a:buClr>
              <a:buSzPts val="1400"/>
              <a:buNone/>
              <a:defRPr sz="1400"/>
            </a:lvl3pPr>
            <a:lvl4pPr lvl="3" rtl="0" algn="ctr">
              <a:spcBef>
                <a:spcPts val="200"/>
              </a:spcBef>
              <a:spcAft>
                <a:spcPts val="0"/>
              </a:spcAft>
              <a:buClr>
                <a:srgbClr val="6B7F80"/>
              </a:buClr>
              <a:buSzPts val="1200"/>
              <a:buNone/>
              <a:defRPr sz="1200"/>
            </a:lvl4pPr>
            <a:lvl5pPr lvl="4" rtl="0" algn="ctr">
              <a:spcBef>
                <a:spcPts val="200"/>
              </a:spcBef>
              <a:spcAft>
                <a:spcPts val="0"/>
              </a:spcAft>
              <a:buClr>
                <a:srgbClr val="6B7F80"/>
              </a:buClr>
              <a:buSzPts val="1200"/>
              <a:buNone/>
              <a:defRPr sz="1200"/>
            </a:lvl5pPr>
            <a:lvl6pPr lvl="5" rtl="0" algn="ctr">
              <a:spcBef>
                <a:spcPts val="200"/>
              </a:spcBef>
              <a:spcAft>
                <a:spcPts val="0"/>
              </a:spcAft>
              <a:buClr>
                <a:schemeClr val="dk1"/>
              </a:buClr>
              <a:buSzPts val="1200"/>
              <a:buNone/>
              <a:defRPr sz="1200"/>
            </a:lvl6pPr>
            <a:lvl7pPr lvl="6" rtl="0" algn="ctr">
              <a:spcBef>
                <a:spcPts val="200"/>
              </a:spcBef>
              <a:spcAft>
                <a:spcPts val="0"/>
              </a:spcAft>
              <a:buClr>
                <a:schemeClr val="dk1"/>
              </a:buClr>
              <a:buSzPts val="1200"/>
              <a:buNone/>
              <a:defRPr sz="1200"/>
            </a:lvl7pPr>
            <a:lvl8pPr lvl="7" rtl="0" algn="ctr">
              <a:spcBef>
                <a:spcPts val="200"/>
              </a:spcBef>
              <a:spcAft>
                <a:spcPts val="0"/>
              </a:spcAft>
              <a:buClr>
                <a:schemeClr val="dk1"/>
              </a:buClr>
              <a:buSzPts val="1200"/>
              <a:buNone/>
              <a:defRPr sz="1200"/>
            </a:lvl8pPr>
            <a:lvl9pPr lvl="8" rtl="0" algn="ctr">
              <a:spcBef>
                <a:spcPts val="200"/>
              </a:spcBef>
              <a:spcAft>
                <a:spcPts val="0"/>
              </a:spcAft>
              <a:buClr>
                <a:schemeClr val="dk1"/>
              </a:buClr>
              <a:buSzPts val="1200"/>
              <a:buNone/>
              <a:defRPr sz="1200"/>
            </a:lvl9pPr>
          </a:lstStyle>
          <a:p/>
        </p:txBody>
      </p:sp>
      <p:pic>
        <p:nvPicPr>
          <p:cNvPr id="109" name="Google Shape;109;p21"/>
          <p:cNvPicPr preferRelativeResize="0"/>
          <p:nvPr/>
        </p:nvPicPr>
        <p:blipFill rotWithShape="1">
          <a:blip r:embed="rId2">
            <a:alphaModFix/>
          </a:blip>
          <a:srcRect b="19393" l="0" r="18500" t="0"/>
          <a:stretch/>
        </p:blipFill>
        <p:spPr>
          <a:xfrm>
            <a:off x="8322384" y="4330860"/>
            <a:ext cx="821616" cy="812640"/>
          </a:xfrm>
          <a:prstGeom prst="rect">
            <a:avLst/>
          </a:prstGeom>
          <a:noFill/>
          <a:ln>
            <a:noFill/>
          </a:ln>
        </p:spPr>
      </p:pic>
      <p:grpSp>
        <p:nvGrpSpPr>
          <p:cNvPr id="110" name="Google Shape;110;p21"/>
          <p:cNvGrpSpPr/>
          <p:nvPr/>
        </p:nvGrpSpPr>
        <p:grpSpPr>
          <a:xfrm>
            <a:off x="246135" y="4678315"/>
            <a:ext cx="329434" cy="329460"/>
            <a:chOff x="186858" y="6096003"/>
            <a:chExt cx="580501" cy="580546"/>
          </a:xfrm>
        </p:grpSpPr>
        <p:sp>
          <p:nvSpPr>
            <p:cNvPr id="111" name="Google Shape;111;p21"/>
            <p:cNvSpPr/>
            <p:nvPr/>
          </p:nvSpPr>
          <p:spPr>
            <a:xfrm>
              <a:off x="186859" y="6096003"/>
              <a:ext cx="580500" cy="580500"/>
            </a:xfrm>
            <a:prstGeom prst="rect">
              <a:avLst/>
            </a:prstGeom>
            <a:solidFill>
              <a:srgbClr val="F2F2F2">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1200">
                <a:solidFill>
                  <a:schemeClr val="lt1"/>
                </a:solidFill>
                <a:latin typeface="Geo"/>
                <a:ea typeface="Geo"/>
                <a:cs typeface="Geo"/>
                <a:sym typeface="Geo"/>
              </a:endParaRPr>
            </a:p>
          </p:txBody>
        </p:sp>
        <p:sp>
          <p:nvSpPr>
            <p:cNvPr id="112" name="Google Shape;112;p21"/>
            <p:cNvSpPr/>
            <p:nvPr/>
          </p:nvSpPr>
          <p:spPr>
            <a:xfrm>
              <a:off x="186858" y="6612049"/>
              <a:ext cx="580500" cy="64500"/>
            </a:xfrm>
            <a:prstGeom prst="rect">
              <a:avLst/>
            </a:prstGeom>
            <a:solidFill>
              <a:srgbClr val="F2F2F2">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113" name="Google Shape;113;p21"/>
          <p:cNvSpPr txBox="1"/>
          <p:nvPr>
            <p:ph idx="12" type="sldNum"/>
          </p:nvPr>
        </p:nvSpPr>
        <p:spPr>
          <a:xfrm>
            <a:off x="246127" y="4677984"/>
            <a:ext cx="329400" cy="292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1100">
                <a:solidFill>
                  <a:schemeClr val="lt1"/>
                </a:solidFill>
                <a:latin typeface="Calibri"/>
                <a:ea typeface="Calibri"/>
                <a:cs typeface="Calibri"/>
                <a:sym typeface="Calibri"/>
              </a:defRPr>
            </a:lvl1pPr>
            <a:lvl2pPr indent="0" lvl="1" marL="0" marR="0" rtl="0" algn="ctr">
              <a:spcBef>
                <a:spcPts val="0"/>
              </a:spcBef>
              <a:buNone/>
              <a:defRPr sz="1100">
                <a:solidFill>
                  <a:schemeClr val="lt1"/>
                </a:solidFill>
                <a:latin typeface="Calibri"/>
                <a:ea typeface="Calibri"/>
                <a:cs typeface="Calibri"/>
                <a:sym typeface="Calibri"/>
              </a:defRPr>
            </a:lvl2pPr>
            <a:lvl3pPr indent="0" lvl="2" marL="0" marR="0" rtl="0" algn="ctr">
              <a:spcBef>
                <a:spcPts val="0"/>
              </a:spcBef>
              <a:buNone/>
              <a:defRPr sz="1100">
                <a:solidFill>
                  <a:schemeClr val="lt1"/>
                </a:solidFill>
                <a:latin typeface="Calibri"/>
                <a:ea typeface="Calibri"/>
                <a:cs typeface="Calibri"/>
                <a:sym typeface="Calibri"/>
              </a:defRPr>
            </a:lvl3pPr>
            <a:lvl4pPr indent="0" lvl="3" marL="0" marR="0" rtl="0" algn="ctr">
              <a:spcBef>
                <a:spcPts val="0"/>
              </a:spcBef>
              <a:buNone/>
              <a:defRPr sz="1100">
                <a:solidFill>
                  <a:schemeClr val="lt1"/>
                </a:solidFill>
                <a:latin typeface="Calibri"/>
                <a:ea typeface="Calibri"/>
                <a:cs typeface="Calibri"/>
                <a:sym typeface="Calibri"/>
              </a:defRPr>
            </a:lvl4pPr>
            <a:lvl5pPr indent="0" lvl="4" marL="0" marR="0" rtl="0" algn="ctr">
              <a:spcBef>
                <a:spcPts val="0"/>
              </a:spcBef>
              <a:buNone/>
              <a:defRPr sz="1100">
                <a:solidFill>
                  <a:schemeClr val="lt1"/>
                </a:solidFill>
                <a:latin typeface="Calibri"/>
                <a:ea typeface="Calibri"/>
                <a:cs typeface="Calibri"/>
                <a:sym typeface="Calibri"/>
              </a:defRPr>
            </a:lvl5pPr>
            <a:lvl6pPr indent="0" lvl="5" marL="0" marR="0" rtl="0" algn="ctr">
              <a:spcBef>
                <a:spcPts val="0"/>
              </a:spcBef>
              <a:buNone/>
              <a:defRPr sz="1100">
                <a:solidFill>
                  <a:schemeClr val="lt1"/>
                </a:solidFill>
                <a:latin typeface="Calibri"/>
                <a:ea typeface="Calibri"/>
                <a:cs typeface="Calibri"/>
                <a:sym typeface="Calibri"/>
              </a:defRPr>
            </a:lvl6pPr>
            <a:lvl7pPr indent="0" lvl="6" marL="0" marR="0" rtl="0" algn="ctr">
              <a:spcBef>
                <a:spcPts val="0"/>
              </a:spcBef>
              <a:buNone/>
              <a:defRPr sz="1100">
                <a:solidFill>
                  <a:schemeClr val="lt1"/>
                </a:solidFill>
                <a:latin typeface="Calibri"/>
                <a:ea typeface="Calibri"/>
                <a:cs typeface="Calibri"/>
                <a:sym typeface="Calibri"/>
              </a:defRPr>
            </a:lvl7pPr>
            <a:lvl8pPr indent="0" lvl="7" marL="0" marR="0" rtl="0" algn="ctr">
              <a:spcBef>
                <a:spcPts val="0"/>
              </a:spcBef>
              <a:buNone/>
              <a:defRPr sz="1100">
                <a:solidFill>
                  <a:schemeClr val="lt1"/>
                </a:solidFill>
                <a:latin typeface="Calibri"/>
                <a:ea typeface="Calibri"/>
                <a:cs typeface="Calibri"/>
                <a:sym typeface="Calibri"/>
              </a:defRPr>
            </a:lvl8pPr>
            <a:lvl9pPr indent="0" lvl="8" marL="0" marR="0" rtl="0" algn="ctr">
              <a:spcBef>
                <a:spcPts val="0"/>
              </a:spcBef>
              <a:buNone/>
              <a:defRPr sz="11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114" name="Google Shape;114;p21"/>
          <p:cNvPicPr preferRelativeResize="0"/>
          <p:nvPr/>
        </p:nvPicPr>
        <p:blipFill rotWithShape="1">
          <a:blip r:embed="rId3">
            <a:alphaModFix/>
          </a:blip>
          <a:srcRect b="0" l="0" r="0" t="0"/>
          <a:stretch/>
        </p:blipFill>
        <p:spPr>
          <a:xfrm>
            <a:off x="7870318" y="172153"/>
            <a:ext cx="1216878" cy="336042"/>
          </a:xfrm>
          <a:prstGeom prst="rect">
            <a:avLst/>
          </a:prstGeom>
          <a:noFill/>
          <a:ln>
            <a:noFill/>
          </a:ln>
        </p:spPr>
      </p:pic>
      <p:sp>
        <p:nvSpPr>
          <p:cNvPr id="115" name="Google Shape;115;p21"/>
          <p:cNvSpPr/>
          <p:nvPr/>
        </p:nvSpPr>
        <p:spPr>
          <a:xfrm>
            <a:off x="7892075" y="71894"/>
            <a:ext cx="1195200" cy="540000"/>
          </a:xfrm>
          <a:prstGeom prst="rect">
            <a:avLst/>
          </a:prstGeom>
          <a:solidFill>
            <a:srgbClr val="222A35">
              <a:alpha val="64709"/>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16" name="Shape 116"/>
        <p:cNvGrpSpPr/>
        <p:nvPr/>
      </p:nvGrpSpPr>
      <p:grpSpPr>
        <a:xfrm>
          <a:off x="0" y="0"/>
          <a:ext cx="0" cy="0"/>
          <a:chOff x="0" y="0"/>
          <a:chExt cx="0" cy="0"/>
        </a:xfrm>
      </p:grpSpPr>
      <p:pic>
        <p:nvPicPr>
          <p:cNvPr id="117" name="Google Shape;117;p22"/>
          <p:cNvPicPr preferRelativeResize="0"/>
          <p:nvPr/>
        </p:nvPicPr>
        <p:blipFill rotWithShape="1">
          <a:blip r:embed="rId2">
            <a:alphaModFix/>
          </a:blip>
          <a:srcRect b="19393" l="0" r="18500" t="0"/>
          <a:stretch/>
        </p:blipFill>
        <p:spPr>
          <a:xfrm>
            <a:off x="8322384" y="4330860"/>
            <a:ext cx="821616" cy="81264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ransition" type="title">
  <p:cSld name="TITLE">
    <p:bg>
      <p:bgPr>
        <a:solidFill>
          <a:srgbClr val="222A35"/>
        </a:solidFill>
      </p:bgPr>
    </p:bg>
    <p:spTree>
      <p:nvGrpSpPr>
        <p:cNvPr id="118" name="Shape 118"/>
        <p:cNvGrpSpPr/>
        <p:nvPr/>
      </p:nvGrpSpPr>
      <p:grpSpPr>
        <a:xfrm>
          <a:off x="0" y="0"/>
          <a:ext cx="0" cy="0"/>
          <a:chOff x="0" y="0"/>
          <a:chExt cx="0" cy="0"/>
        </a:xfrm>
      </p:grpSpPr>
      <p:sp>
        <p:nvSpPr>
          <p:cNvPr id="119" name="Google Shape;119;p23"/>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spAutoFit/>
          </a:bodyPr>
          <a:lstStyle>
            <a:lvl1pPr lvl="0" rtl="0" algn="ctr">
              <a:spcBef>
                <a:spcPts val="0"/>
              </a:spcBef>
              <a:spcAft>
                <a:spcPts val="0"/>
              </a:spcAft>
              <a:buClr>
                <a:schemeClr val="lt1"/>
              </a:buClr>
              <a:buSzPts val="4500"/>
              <a:buFont typeface="Open Sans"/>
              <a:buNone/>
              <a:defRPr sz="45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0" name="Google Shape;120;p23"/>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spcBef>
                <a:spcPts val="500"/>
              </a:spcBef>
              <a:spcAft>
                <a:spcPts val="0"/>
              </a:spcAft>
              <a:buClr>
                <a:srgbClr val="72B4E0"/>
              </a:buClr>
              <a:buSzPts val="2400"/>
              <a:buNone/>
              <a:defRPr sz="2400">
                <a:solidFill>
                  <a:srgbClr val="72B4E0"/>
                </a:solidFill>
              </a:defRPr>
            </a:lvl1pPr>
            <a:lvl2pPr lvl="1" rtl="0" algn="ctr">
              <a:spcBef>
                <a:spcPts val="300"/>
              </a:spcBef>
              <a:spcAft>
                <a:spcPts val="0"/>
              </a:spcAft>
              <a:buClr>
                <a:srgbClr val="6B7F80"/>
              </a:buClr>
              <a:buSzPts val="1500"/>
              <a:buNone/>
              <a:defRPr sz="1500"/>
            </a:lvl2pPr>
            <a:lvl3pPr lvl="2" rtl="0" algn="ctr">
              <a:spcBef>
                <a:spcPts val="300"/>
              </a:spcBef>
              <a:spcAft>
                <a:spcPts val="0"/>
              </a:spcAft>
              <a:buClr>
                <a:srgbClr val="6B7F80"/>
              </a:buClr>
              <a:buSzPts val="1400"/>
              <a:buNone/>
              <a:defRPr sz="1400"/>
            </a:lvl3pPr>
            <a:lvl4pPr lvl="3" rtl="0" algn="ctr">
              <a:spcBef>
                <a:spcPts val="200"/>
              </a:spcBef>
              <a:spcAft>
                <a:spcPts val="0"/>
              </a:spcAft>
              <a:buClr>
                <a:srgbClr val="6B7F80"/>
              </a:buClr>
              <a:buSzPts val="1200"/>
              <a:buNone/>
              <a:defRPr sz="1200"/>
            </a:lvl4pPr>
            <a:lvl5pPr lvl="4" rtl="0" algn="ctr">
              <a:spcBef>
                <a:spcPts val="200"/>
              </a:spcBef>
              <a:spcAft>
                <a:spcPts val="0"/>
              </a:spcAft>
              <a:buClr>
                <a:srgbClr val="6B7F80"/>
              </a:buClr>
              <a:buSzPts val="1200"/>
              <a:buNone/>
              <a:defRPr sz="1200"/>
            </a:lvl5pPr>
            <a:lvl6pPr lvl="5" rtl="0" algn="ctr">
              <a:spcBef>
                <a:spcPts val="200"/>
              </a:spcBef>
              <a:spcAft>
                <a:spcPts val="0"/>
              </a:spcAft>
              <a:buClr>
                <a:schemeClr val="dk1"/>
              </a:buClr>
              <a:buSzPts val="1200"/>
              <a:buNone/>
              <a:defRPr sz="1200"/>
            </a:lvl6pPr>
            <a:lvl7pPr lvl="6" rtl="0" algn="ctr">
              <a:spcBef>
                <a:spcPts val="200"/>
              </a:spcBef>
              <a:spcAft>
                <a:spcPts val="0"/>
              </a:spcAft>
              <a:buClr>
                <a:schemeClr val="dk1"/>
              </a:buClr>
              <a:buSzPts val="1200"/>
              <a:buNone/>
              <a:defRPr sz="1200"/>
            </a:lvl7pPr>
            <a:lvl8pPr lvl="7" rtl="0" algn="ctr">
              <a:spcBef>
                <a:spcPts val="200"/>
              </a:spcBef>
              <a:spcAft>
                <a:spcPts val="0"/>
              </a:spcAft>
              <a:buClr>
                <a:schemeClr val="dk1"/>
              </a:buClr>
              <a:buSzPts val="1200"/>
              <a:buNone/>
              <a:defRPr sz="1200"/>
            </a:lvl8pPr>
            <a:lvl9pPr lvl="8" rtl="0" algn="ctr">
              <a:spcBef>
                <a:spcPts val="200"/>
              </a:spcBef>
              <a:spcAft>
                <a:spcPts val="0"/>
              </a:spcAft>
              <a:buClr>
                <a:schemeClr val="dk1"/>
              </a:buClr>
              <a:buSzPts val="1200"/>
              <a:buNone/>
              <a:defRPr sz="1200"/>
            </a:lvl9pPr>
          </a:lstStyle>
          <a:p/>
        </p:txBody>
      </p:sp>
      <p:sp>
        <p:nvSpPr>
          <p:cNvPr id="121" name="Google Shape;121;p23"/>
          <p:cNvSpPr/>
          <p:nvPr/>
        </p:nvSpPr>
        <p:spPr>
          <a:xfrm>
            <a:off x="0" y="4515966"/>
            <a:ext cx="9144000" cy="6276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22" name="Google Shape;122;p23">
            <a:hlinkClick r:id="rId2"/>
          </p:cNvPr>
          <p:cNvPicPr preferRelativeResize="0"/>
          <p:nvPr/>
        </p:nvPicPr>
        <p:blipFill rotWithShape="1">
          <a:blip r:embed="rId3">
            <a:alphaModFix/>
          </a:blip>
          <a:srcRect b="0" l="0" r="0" t="0"/>
          <a:stretch/>
        </p:blipFill>
        <p:spPr>
          <a:xfrm>
            <a:off x="7650342" y="4660554"/>
            <a:ext cx="1220829" cy="338357"/>
          </a:xfrm>
          <a:prstGeom prst="rect">
            <a:avLst/>
          </a:prstGeom>
          <a:noFill/>
          <a:ln>
            <a:noFill/>
          </a:ln>
        </p:spPr>
      </p:pic>
      <p:pic>
        <p:nvPicPr>
          <p:cNvPr id="123" name="Google Shape;123;p23"/>
          <p:cNvPicPr preferRelativeResize="0"/>
          <p:nvPr/>
        </p:nvPicPr>
        <p:blipFill rotWithShape="1">
          <a:blip r:embed="rId4">
            <a:alphaModFix/>
          </a:blip>
          <a:srcRect b="19393" l="0" r="18500" t="0"/>
          <a:stretch/>
        </p:blipFill>
        <p:spPr>
          <a:xfrm>
            <a:off x="8322384" y="3703326"/>
            <a:ext cx="821616" cy="812640"/>
          </a:xfrm>
          <a:prstGeom prst="rect">
            <a:avLst/>
          </a:prstGeom>
          <a:noFill/>
          <a:ln>
            <a:noFill/>
          </a:ln>
        </p:spPr>
      </p:pic>
      <p:grpSp>
        <p:nvGrpSpPr>
          <p:cNvPr id="124" name="Google Shape;124;p23"/>
          <p:cNvGrpSpPr/>
          <p:nvPr/>
        </p:nvGrpSpPr>
        <p:grpSpPr>
          <a:xfrm>
            <a:off x="6528597" y="4752594"/>
            <a:ext cx="1103175" cy="407925"/>
            <a:chOff x="8616280" y="6285754"/>
            <a:chExt cx="1470900" cy="543900"/>
          </a:xfrm>
        </p:grpSpPr>
        <p:sp>
          <p:nvSpPr>
            <p:cNvPr id="125" name="Google Shape;125;p23"/>
            <p:cNvSpPr txBox="1"/>
            <p:nvPr/>
          </p:nvSpPr>
          <p:spPr>
            <a:xfrm>
              <a:off x="8616280" y="6285754"/>
              <a:ext cx="1470900" cy="5439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100">
                  <a:solidFill>
                    <a:schemeClr val="dk1"/>
                  </a:solidFill>
                  <a:latin typeface="Calibri"/>
                  <a:ea typeface="Calibri"/>
                  <a:cs typeface="Calibri"/>
                  <a:sym typeface="Calibri"/>
                </a:rPr>
                <a:t>Made with       by </a:t>
              </a:r>
              <a:endParaRPr sz="1100"/>
            </a:p>
          </p:txBody>
        </p:sp>
        <p:sp>
          <p:nvSpPr>
            <p:cNvPr id="126" name="Google Shape;126;p23"/>
            <p:cNvSpPr/>
            <p:nvPr/>
          </p:nvSpPr>
          <p:spPr>
            <a:xfrm>
              <a:off x="9544347" y="6374509"/>
              <a:ext cx="151448" cy="129812"/>
            </a:xfrm>
            <a:custGeom>
              <a:rect b="b" l="l" r="r" t="t"/>
              <a:pathLst>
                <a:path extrusionOk="0" h="432707" w="504825">
                  <a:moveTo>
                    <a:pt x="134658" y="0"/>
                  </a:moveTo>
                  <a:cubicBezTo>
                    <a:pt x="146301" y="0"/>
                    <a:pt x="158180" y="2019"/>
                    <a:pt x="170294" y="6057"/>
                  </a:cubicBezTo>
                  <a:cubicBezTo>
                    <a:pt x="182407" y="10095"/>
                    <a:pt x="193676" y="15541"/>
                    <a:pt x="204099" y="22396"/>
                  </a:cubicBezTo>
                  <a:cubicBezTo>
                    <a:pt x="214522" y="29251"/>
                    <a:pt x="223490" y="35683"/>
                    <a:pt x="231002" y="41693"/>
                  </a:cubicBezTo>
                  <a:cubicBezTo>
                    <a:pt x="238514" y="47703"/>
                    <a:pt x="245652" y="54088"/>
                    <a:pt x="252412" y="60849"/>
                  </a:cubicBezTo>
                  <a:cubicBezTo>
                    <a:pt x="259174" y="54088"/>
                    <a:pt x="266310" y="47703"/>
                    <a:pt x="273823" y="41693"/>
                  </a:cubicBezTo>
                  <a:cubicBezTo>
                    <a:pt x="281334" y="35683"/>
                    <a:pt x="290303" y="29251"/>
                    <a:pt x="300726" y="22396"/>
                  </a:cubicBezTo>
                  <a:cubicBezTo>
                    <a:pt x="311149" y="15541"/>
                    <a:pt x="322417" y="10095"/>
                    <a:pt x="334531" y="6057"/>
                  </a:cubicBezTo>
                  <a:cubicBezTo>
                    <a:pt x="346645" y="2019"/>
                    <a:pt x="358524" y="0"/>
                    <a:pt x="370167" y="0"/>
                  </a:cubicBezTo>
                  <a:cubicBezTo>
                    <a:pt x="412236" y="0"/>
                    <a:pt x="445197" y="11644"/>
                    <a:pt x="469048" y="34932"/>
                  </a:cubicBezTo>
                  <a:cubicBezTo>
                    <a:pt x="492899" y="58220"/>
                    <a:pt x="504825" y="90523"/>
                    <a:pt x="504825" y="131840"/>
                  </a:cubicBezTo>
                  <a:cubicBezTo>
                    <a:pt x="504825" y="173346"/>
                    <a:pt x="483321" y="215602"/>
                    <a:pt x="440313" y="258610"/>
                  </a:cubicBezTo>
                  <a:lnTo>
                    <a:pt x="264807" y="427636"/>
                  </a:lnTo>
                  <a:cubicBezTo>
                    <a:pt x="261427" y="431017"/>
                    <a:pt x="257295" y="432707"/>
                    <a:pt x="252412" y="432707"/>
                  </a:cubicBezTo>
                  <a:cubicBezTo>
                    <a:pt x="247529" y="432707"/>
                    <a:pt x="243398" y="431017"/>
                    <a:pt x="240018" y="427636"/>
                  </a:cubicBezTo>
                  <a:lnTo>
                    <a:pt x="64230" y="258047"/>
                  </a:lnTo>
                  <a:cubicBezTo>
                    <a:pt x="62351" y="256544"/>
                    <a:pt x="59770" y="254103"/>
                    <a:pt x="56482" y="250722"/>
                  </a:cubicBezTo>
                  <a:cubicBezTo>
                    <a:pt x="53196" y="247342"/>
                    <a:pt x="47984" y="241191"/>
                    <a:pt x="40848" y="232270"/>
                  </a:cubicBezTo>
                  <a:cubicBezTo>
                    <a:pt x="33712" y="223349"/>
                    <a:pt x="27326" y="214194"/>
                    <a:pt x="21692" y="204803"/>
                  </a:cubicBezTo>
                  <a:cubicBezTo>
                    <a:pt x="16057" y="195413"/>
                    <a:pt x="11035" y="184051"/>
                    <a:pt x="6620" y="170717"/>
                  </a:cubicBezTo>
                  <a:cubicBezTo>
                    <a:pt x="2207" y="157382"/>
                    <a:pt x="0" y="144423"/>
                    <a:pt x="0" y="131840"/>
                  </a:cubicBezTo>
                  <a:cubicBezTo>
                    <a:pt x="0" y="90523"/>
                    <a:pt x="11926" y="58220"/>
                    <a:pt x="35777" y="34932"/>
                  </a:cubicBezTo>
                  <a:cubicBezTo>
                    <a:pt x="59629" y="11644"/>
                    <a:pt x="92588" y="0"/>
                    <a:pt x="134658" y="0"/>
                  </a:cubicBezTo>
                  <a:close/>
                </a:path>
              </a:pathLst>
            </a:custGeom>
            <a:solidFill>
              <a:schemeClr val="accent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000"/>
                <a:buFont typeface="Calibri"/>
                <a:buNone/>
              </a:pPr>
              <a:r>
                <a:t/>
              </a:r>
              <a:endParaRPr b="0" i="0" sz="1000" u="none" cap="none" strike="noStrike">
                <a:solidFill>
                  <a:srgbClr val="FFFFFF"/>
                </a:solidFill>
                <a:latin typeface="Calibri"/>
                <a:ea typeface="Calibri"/>
                <a:cs typeface="Calibri"/>
                <a:sym typeface="Calibri"/>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Right (dark)">
  <p:cSld name="Title - Right (dark)">
    <p:bg>
      <p:bgPr>
        <a:solidFill>
          <a:srgbClr val="222A35"/>
        </a:solidFill>
      </p:bgPr>
    </p:bg>
    <p:spTree>
      <p:nvGrpSpPr>
        <p:cNvPr id="127" name="Shape 127"/>
        <p:cNvGrpSpPr/>
        <p:nvPr/>
      </p:nvGrpSpPr>
      <p:grpSpPr>
        <a:xfrm>
          <a:off x="0" y="0"/>
          <a:ext cx="0" cy="0"/>
          <a:chOff x="0" y="0"/>
          <a:chExt cx="0" cy="0"/>
        </a:xfrm>
      </p:grpSpPr>
      <p:sp>
        <p:nvSpPr>
          <p:cNvPr id="128" name="Google Shape;128;p24"/>
          <p:cNvSpPr txBox="1"/>
          <p:nvPr>
            <p:ph type="title"/>
          </p:nvPr>
        </p:nvSpPr>
        <p:spPr>
          <a:xfrm>
            <a:off x="1338427" y="102870"/>
            <a:ext cx="7348200" cy="531000"/>
          </a:xfrm>
          <a:prstGeom prst="rect">
            <a:avLst/>
          </a:prstGeom>
          <a:noFill/>
          <a:ln>
            <a:noFill/>
          </a:ln>
        </p:spPr>
        <p:txBody>
          <a:bodyPr anchorCtr="0" anchor="ctr" bIns="34275" lIns="68575" spcFirstLastPara="1" rIns="68575" wrap="square" tIns="34275">
            <a:spAutoFit/>
          </a:bodyPr>
          <a:lstStyle>
            <a:lvl1pPr lvl="0" rtl="0" algn="r">
              <a:spcBef>
                <a:spcPts val="0"/>
              </a:spcBef>
              <a:spcAft>
                <a:spcPts val="0"/>
              </a:spcAft>
              <a:buClr>
                <a:schemeClr val="lt1"/>
              </a:buClr>
              <a:buSzPts val="3000"/>
              <a:buFont typeface="Open Sans"/>
              <a:buNone/>
              <a:defRPr>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9" name="Google Shape;129;p24"/>
          <p:cNvSpPr txBox="1"/>
          <p:nvPr>
            <p:ph idx="1" type="subTitle"/>
          </p:nvPr>
        </p:nvSpPr>
        <p:spPr>
          <a:xfrm>
            <a:off x="1338427" y="633785"/>
            <a:ext cx="7348200" cy="392400"/>
          </a:xfrm>
          <a:prstGeom prst="rect">
            <a:avLst/>
          </a:prstGeom>
          <a:noFill/>
          <a:ln>
            <a:noFill/>
          </a:ln>
        </p:spPr>
        <p:txBody>
          <a:bodyPr anchorCtr="0" anchor="t" bIns="34275" lIns="68575" spcFirstLastPara="1" rIns="68575" wrap="square" tIns="34275">
            <a:spAutoFit/>
          </a:bodyPr>
          <a:lstStyle>
            <a:lvl1pPr lvl="0" rtl="0" algn="r">
              <a:spcBef>
                <a:spcPts val="400"/>
              </a:spcBef>
              <a:spcAft>
                <a:spcPts val="0"/>
              </a:spcAft>
              <a:buClr>
                <a:srgbClr val="72B4E0"/>
              </a:buClr>
              <a:buSzPts val="2100"/>
              <a:buNone/>
              <a:defRPr sz="2100">
                <a:solidFill>
                  <a:srgbClr val="72B4E0"/>
                </a:solidFill>
              </a:defRPr>
            </a:lvl1pPr>
            <a:lvl2pPr lvl="1" rtl="0" algn="ctr">
              <a:spcBef>
                <a:spcPts val="300"/>
              </a:spcBef>
              <a:spcAft>
                <a:spcPts val="0"/>
              </a:spcAft>
              <a:buClr>
                <a:srgbClr val="6B7F80"/>
              </a:buClr>
              <a:buSzPts val="1500"/>
              <a:buNone/>
              <a:defRPr sz="1500"/>
            </a:lvl2pPr>
            <a:lvl3pPr lvl="2" rtl="0" algn="ctr">
              <a:spcBef>
                <a:spcPts val="300"/>
              </a:spcBef>
              <a:spcAft>
                <a:spcPts val="0"/>
              </a:spcAft>
              <a:buClr>
                <a:srgbClr val="6B7F80"/>
              </a:buClr>
              <a:buSzPts val="1400"/>
              <a:buNone/>
              <a:defRPr sz="1400"/>
            </a:lvl3pPr>
            <a:lvl4pPr lvl="3" rtl="0" algn="ctr">
              <a:spcBef>
                <a:spcPts val="200"/>
              </a:spcBef>
              <a:spcAft>
                <a:spcPts val="0"/>
              </a:spcAft>
              <a:buClr>
                <a:srgbClr val="6B7F80"/>
              </a:buClr>
              <a:buSzPts val="1200"/>
              <a:buNone/>
              <a:defRPr sz="1200"/>
            </a:lvl4pPr>
            <a:lvl5pPr lvl="4" rtl="0" algn="ctr">
              <a:spcBef>
                <a:spcPts val="200"/>
              </a:spcBef>
              <a:spcAft>
                <a:spcPts val="0"/>
              </a:spcAft>
              <a:buClr>
                <a:srgbClr val="6B7F80"/>
              </a:buClr>
              <a:buSzPts val="1200"/>
              <a:buNone/>
              <a:defRPr sz="1200"/>
            </a:lvl5pPr>
            <a:lvl6pPr lvl="5" rtl="0" algn="ctr">
              <a:spcBef>
                <a:spcPts val="200"/>
              </a:spcBef>
              <a:spcAft>
                <a:spcPts val="0"/>
              </a:spcAft>
              <a:buClr>
                <a:schemeClr val="dk1"/>
              </a:buClr>
              <a:buSzPts val="1200"/>
              <a:buNone/>
              <a:defRPr sz="1200"/>
            </a:lvl6pPr>
            <a:lvl7pPr lvl="6" rtl="0" algn="ctr">
              <a:spcBef>
                <a:spcPts val="200"/>
              </a:spcBef>
              <a:spcAft>
                <a:spcPts val="0"/>
              </a:spcAft>
              <a:buClr>
                <a:schemeClr val="dk1"/>
              </a:buClr>
              <a:buSzPts val="1200"/>
              <a:buNone/>
              <a:defRPr sz="1200"/>
            </a:lvl7pPr>
            <a:lvl8pPr lvl="7" rtl="0" algn="ctr">
              <a:spcBef>
                <a:spcPts val="200"/>
              </a:spcBef>
              <a:spcAft>
                <a:spcPts val="0"/>
              </a:spcAft>
              <a:buClr>
                <a:schemeClr val="dk1"/>
              </a:buClr>
              <a:buSzPts val="1200"/>
              <a:buNone/>
              <a:defRPr sz="1200"/>
            </a:lvl8pPr>
            <a:lvl9pPr lvl="8" rtl="0" algn="ctr">
              <a:spcBef>
                <a:spcPts val="200"/>
              </a:spcBef>
              <a:spcAft>
                <a:spcPts val="0"/>
              </a:spcAft>
              <a:buClr>
                <a:schemeClr val="dk1"/>
              </a:buClr>
              <a:buSzPts val="1200"/>
              <a:buNone/>
              <a:defRPr sz="1200"/>
            </a:lvl9pPr>
          </a:lstStyle>
          <a:p/>
        </p:txBody>
      </p:sp>
      <p:pic>
        <p:nvPicPr>
          <p:cNvPr id="130" name="Google Shape;130;p24"/>
          <p:cNvPicPr preferRelativeResize="0"/>
          <p:nvPr/>
        </p:nvPicPr>
        <p:blipFill rotWithShape="1">
          <a:blip r:embed="rId2">
            <a:alphaModFix/>
          </a:blip>
          <a:srcRect b="19393" l="0" r="18500" t="0"/>
          <a:stretch/>
        </p:blipFill>
        <p:spPr>
          <a:xfrm>
            <a:off x="8322384" y="4330860"/>
            <a:ext cx="821616" cy="812640"/>
          </a:xfrm>
          <a:prstGeom prst="rect">
            <a:avLst/>
          </a:prstGeom>
          <a:noFill/>
          <a:ln>
            <a:noFill/>
          </a:ln>
        </p:spPr>
      </p:pic>
      <p:grpSp>
        <p:nvGrpSpPr>
          <p:cNvPr id="131" name="Google Shape;131;p24"/>
          <p:cNvGrpSpPr/>
          <p:nvPr/>
        </p:nvGrpSpPr>
        <p:grpSpPr>
          <a:xfrm>
            <a:off x="246135" y="4678315"/>
            <a:ext cx="329434" cy="329460"/>
            <a:chOff x="186858" y="6096003"/>
            <a:chExt cx="580501" cy="580546"/>
          </a:xfrm>
        </p:grpSpPr>
        <p:sp>
          <p:nvSpPr>
            <p:cNvPr id="132" name="Google Shape;132;p24"/>
            <p:cNvSpPr/>
            <p:nvPr/>
          </p:nvSpPr>
          <p:spPr>
            <a:xfrm>
              <a:off x="186859" y="6096003"/>
              <a:ext cx="580500" cy="580500"/>
            </a:xfrm>
            <a:prstGeom prst="rect">
              <a:avLst/>
            </a:prstGeom>
            <a:solidFill>
              <a:srgbClr val="F2F2F2">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1" sz="1200">
                <a:solidFill>
                  <a:schemeClr val="lt1"/>
                </a:solidFill>
                <a:latin typeface="Geo"/>
                <a:ea typeface="Geo"/>
                <a:cs typeface="Geo"/>
                <a:sym typeface="Geo"/>
              </a:endParaRPr>
            </a:p>
          </p:txBody>
        </p:sp>
        <p:sp>
          <p:nvSpPr>
            <p:cNvPr id="133" name="Google Shape;133;p24"/>
            <p:cNvSpPr/>
            <p:nvPr/>
          </p:nvSpPr>
          <p:spPr>
            <a:xfrm>
              <a:off x="186858" y="6612049"/>
              <a:ext cx="580500" cy="64500"/>
            </a:xfrm>
            <a:prstGeom prst="rect">
              <a:avLst/>
            </a:prstGeom>
            <a:solidFill>
              <a:srgbClr val="F2F2F2">
                <a:alpha val="24710"/>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134" name="Google Shape;134;p24"/>
          <p:cNvSpPr txBox="1"/>
          <p:nvPr>
            <p:ph idx="12" type="sldNum"/>
          </p:nvPr>
        </p:nvSpPr>
        <p:spPr>
          <a:xfrm>
            <a:off x="246127" y="4677984"/>
            <a:ext cx="329400" cy="292800"/>
          </a:xfrm>
          <a:prstGeom prst="rect">
            <a:avLst/>
          </a:prstGeom>
          <a:noFill/>
          <a:ln>
            <a:noFill/>
          </a:ln>
        </p:spPr>
        <p:txBody>
          <a:bodyPr anchorCtr="0" anchor="ctr" bIns="34275" lIns="68575" spcFirstLastPara="1" rIns="68575" wrap="square" tIns="34275">
            <a:noAutofit/>
          </a:bodyPr>
          <a:lstStyle>
            <a:lvl1pPr indent="0" lvl="0" marL="0" marR="0" rtl="0" algn="ctr">
              <a:spcBef>
                <a:spcPts val="0"/>
              </a:spcBef>
              <a:buNone/>
              <a:defRPr sz="1100">
                <a:solidFill>
                  <a:schemeClr val="lt1"/>
                </a:solidFill>
                <a:latin typeface="Calibri"/>
                <a:ea typeface="Calibri"/>
                <a:cs typeface="Calibri"/>
                <a:sym typeface="Calibri"/>
              </a:defRPr>
            </a:lvl1pPr>
            <a:lvl2pPr indent="0" lvl="1" marL="0" marR="0" rtl="0" algn="ctr">
              <a:spcBef>
                <a:spcPts val="0"/>
              </a:spcBef>
              <a:buNone/>
              <a:defRPr sz="1100">
                <a:solidFill>
                  <a:schemeClr val="lt1"/>
                </a:solidFill>
                <a:latin typeface="Calibri"/>
                <a:ea typeface="Calibri"/>
                <a:cs typeface="Calibri"/>
                <a:sym typeface="Calibri"/>
              </a:defRPr>
            </a:lvl2pPr>
            <a:lvl3pPr indent="0" lvl="2" marL="0" marR="0" rtl="0" algn="ctr">
              <a:spcBef>
                <a:spcPts val="0"/>
              </a:spcBef>
              <a:buNone/>
              <a:defRPr sz="1100">
                <a:solidFill>
                  <a:schemeClr val="lt1"/>
                </a:solidFill>
                <a:latin typeface="Calibri"/>
                <a:ea typeface="Calibri"/>
                <a:cs typeface="Calibri"/>
                <a:sym typeface="Calibri"/>
              </a:defRPr>
            </a:lvl3pPr>
            <a:lvl4pPr indent="0" lvl="3" marL="0" marR="0" rtl="0" algn="ctr">
              <a:spcBef>
                <a:spcPts val="0"/>
              </a:spcBef>
              <a:buNone/>
              <a:defRPr sz="1100">
                <a:solidFill>
                  <a:schemeClr val="lt1"/>
                </a:solidFill>
                <a:latin typeface="Calibri"/>
                <a:ea typeface="Calibri"/>
                <a:cs typeface="Calibri"/>
                <a:sym typeface="Calibri"/>
              </a:defRPr>
            </a:lvl4pPr>
            <a:lvl5pPr indent="0" lvl="4" marL="0" marR="0" rtl="0" algn="ctr">
              <a:spcBef>
                <a:spcPts val="0"/>
              </a:spcBef>
              <a:buNone/>
              <a:defRPr sz="1100">
                <a:solidFill>
                  <a:schemeClr val="lt1"/>
                </a:solidFill>
                <a:latin typeface="Calibri"/>
                <a:ea typeface="Calibri"/>
                <a:cs typeface="Calibri"/>
                <a:sym typeface="Calibri"/>
              </a:defRPr>
            </a:lvl5pPr>
            <a:lvl6pPr indent="0" lvl="5" marL="0" marR="0" rtl="0" algn="ctr">
              <a:spcBef>
                <a:spcPts val="0"/>
              </a:spcBef>
              <a:buNone/>
              <a:defRPr sz="1100">
                <a:solidFill>
                  <a:schemeClr val="lt1"/>
                </a:solidFill>
                <a:latin typeface="Calibri"/>
                <a:ea typeface="Calibri"/>
                <a:cs typeface="Calibri"/>
                <a:sym typeface="Calibri"/>
              </a:defRPr>
            </a:lvl6pPr>
            <a:lvl7pPr indent="0" lvl="6" marL="0" marR="0" rtl="0" algn="ctr">
              <a:spcBef>
                <a:spcPts val="0"/>
              </a:spcBef>
              <a:buNone/>
              <a:defRPr sz="1100">
                <a:solidFill>
                  <a:schemeClr val="lt1"/>
                </a:solidFill>
                <a:latin typeface="Calibri"/>
                <a:ea typeface="Calibri"/>
                <a:cs typeface="Calibri"/>
                <a:sym typeface="Calibri"/>
              </a:defRPr>
            </a:lvl7pPr>
            <a:lvl8pPr indent="0" lvl="7" marL="0" marR="0" rtl="0" algn="ctr">
              <a:spcBef>
                <a:spcPts val="0"/>
              </a:spcBef>
              <a:buNone/>
              <a:defRPr sz="1100">
                <a:solidFill>
                  <a:schemeClr val="lt1"/>
                </a:solidFill>
                <a:latin typeface="Calibri"/>
                <a:ea typeface="Calibri"/>
                <a:cs typeface="Calibri"/>
                <a:sym typeface="Calibri"/>
              </a:defRPr>
            </a:lvl8pPr>
            <a:lvl9pPr indent="0" lvl="8" marL="0" marR="0" rtl="0" algn="ctr">
              <a:spcBef>
                <a:spcPts val="0"/>
              </a:spcBef>
              <a:buNone/>
              <a:defRPr sz="1100">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
              <a:t>‹#›</a:t>
            </a:fld>
            <a:endParaRPr/>
          </a:p>
        </p:txBody>
      </p:sp>
      <p:pic>
        <p:nvPicPr>
          <p:cNvPr id="135" name="Google Shape;135;p24"/>
          <p:cNvPicPr preferRelativeResize="0"/>
          <p:nvPr/>
        </p:nvPicPr>
        <p:blipFill rotWithShape="1">
          <a:blip r:embed="rId3">
            <a:alphaModFix/>
          </a:blip>
          <a:srcRect b="0" l="0" r="0" t="0"/>
          <a:stretch/>
        </p:blipFill>
        <p:spPr>
          <a:xfrm>
            <a:off x="117597" y="172153"/>
            <a:ext cx="1216878" cy="336042"/>
          </a:xfrm>
          <a:prstGeom prst="rect">
            <a:avLst/>
          </a:prstGeom>
          <a:noFill/>
          <a:ln>
            <a:noFill/>
          </a:ln>
        </p:spPr>
      </p:pic>
      <p:sp>
        <p:nvSpPr>
          <p:cNvPr id="136" name="Google Shape;136;p24"/>
          <p:cNvSpPr/>
          <p:nvPr/>
        </p:nvSpPr>
        <p:spPr>
          <a:xfrm>
            <a:off x="130452" y="71894"/>
            <a:ext cx="1195200" cy="540000"/>
          </a:xfrm>
          <a:prstGeom prst="rect">
            <a:avLst/>
          </a:prstGeom>
          <a:solidFill>
            <a:srgbClr val="222A35">
              <a:alpha val="64709"/>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 name="Shape 75"/>
        <p:cNvGrpSpPr/>
        <p:nvPr/>
      </p:nvGrpSpPr>
      <p:grpSpPr>
        <a:xfrm>
          <a:off x="0" y="0"/>
          <a:ext cx="0" cy="0"/>
          <a:chOff x="0" y="0"/>
          <a:chExt cx="0" cy="0"/>
        </a:xfrm>
      </p:grpSpPr>
      <p:sp>
        <p:nvSpPr>
          <p:cNvPr id="76" name="Google Shape;76;p17"/>
          <p:cNvSpPr txBox="1"/>
          <p:nvPr>
            <p:ph type="title"/>
          </p:nvPr>
        </p:nvSpPr>
        <p:spPr>
          <a:xfrm>
            <a:off x="457200" y="102870"/>
            <a:ext cx="8229600" cy="531000"/>
          </a:xfrm>
          <a:prstGeom prst="rect">
            <a:avLst/>
          </a:prstGeom>
          <a:noFill/>
          <a:ln>
            <a:noFill/>
          </a:ln>
        </p:spPr>
        <p:txBody>
          <a:bodyPr anchorCtr="0" anchor="ctr" bIns="34275" lIns="68575" spcFirstLastPara="1" rIns="68575" wrap="square" tIns="34275">
            <a:spAutoFit/>
          </a:bodyPr>
          <a:lstStyle>
            <a:lvl1pPr lvl="0" marR="0" rtl="0" algn="r">
              <a:spcBef>
                <a:spcPts val="0"/>
              </a:spcBef>
              <a:spcAft>
                <a:spcPts val="0"/>
              </a:spcAft>
              <a:buClr>
                <a:srgbClr val="2F3A46"/>
              </a:buClr>
              <a:buSzPts val="3000"/>
              <a:buFont typeface="Open Sans"/>
              <a:buNone/>
              <a:defRPr b="1" i="0" sz="3000" u="none" cap="none" strike="noStrike">
                <a:solidFill>
                  <a:srgbClr val="2F3A46"/>
                </a:solidFill>
                <a:latin typeface="Open Sans"/>
                <a:ea typeface="Open Sans"/>
                <a:cs typeface="Open Sans"/>
                <a:sym typeface="Open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7" name="Google Shape;77;p17"/>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rmAutofit/>
          </a:bodyPr>
          <a:lstStyle>
            <a:lvl1pPr indent="-381000" lvl="0" marL="457200" marR="0" rtl="0" algn="l">
              <a:spcBef>
                <a:spcPts val="500"/>
              </a:spcBef>
              <a:spcAft>
                <a:spcPts val="0"/>
              </a:spcAft>
              <a:buClr>
                <a:srgbClr val="6B7F80"/>
              </a:buClr>
              <a:buSzPts val="2400"/>
              <a:buFont typeface="Arial"/>
              <a:buChar char="•"/>
              <a:defRPr b="0" i="0" sz="2400" u="none" cap="none" strike="noStrike">
                <a:solidFill>
                  <a:srgbClr val="6B7F80"/>
                </a:solidFill>
                <a:latin typeface="Open Sans"/>
                <a:ea typeface="Open Sans"/>
                <a:cs typeface="Open Sans"/>
                <a:sym typeface="Open Sans"/>
              </a:defRPr>
            </a:lvl1pPr>
            <a:lvl2pPr indent="-361950" lvl="1" marL="914400" marR="0" rtl="0" algn="l">
              <a:spcBef>
                <a:spcPts val="400"/>
              </a:spcBef>
              <a:spcAft>
                <a:spcPts val="0"/>
              </a:spcAft>
              <a:buClr>
                <a:srgbClr val="6B7F80"/>
              </a:buClr>
              <a:buSzPts val="2100"/>
              <a:buFont typeface="Arial"/>
              <a:buChar char="–"/>
              <a:defRPr b="0" i="0" sz="2100" u="none" cap="none" strike="noStrike">
                <a:solidFill>
                  <a:srgbClr val="6B7F80"/>
                </a:solidFill>
                <a:latin typeface="Open Sans"/>
                <a:ea typeface="Open Sans"/>
                <a:cs typeface="Open Sans"/>
                <a:sym typeface="Open Sans"/>
              </a:defRPr>
            </a:lvl2pPr>
            <a:lvl3pPr indent="-342900" lvl="2" marL="1371600" marR="0" rtl="0" algn="l">
              <a:spcBef>
                <a:spcPts val="400"/>
              </a:spcBef>
              <a:spcAft>
                <a:spcPts val="0"/>
              </a:spcAft>
              <a:buClr>
                <a:srgbClr val="6B7F80"/>
              </a:buClr>
              <a:buSzPts val="1800"/>
              <a:buFont typeface="Arial"/>
              <a:buChar char="•"/>
              <a:defRPr b="0" i="0" sz="1800" u="none" cap="none" strike="noStrike">
                <a:solidFill>
                  <a:srgbClr val="6B7F80"/>
                </a:solidFill>
                <a:latin typeface="Open Sans"/>
                <a:ea typeface="Open Sans"/>
                <a:cs typeface="Open Sans"/>
                <a:sym typeface="Open Sans"/>
              </a:defRPr>
            </a:lvl3pPr>
            <a:lvl4pPr indent="-323850" lvl="3" marL="1828800" marR="0" rtl="0" algn="l">
              <a:spcBef>
                <a:spcPts val="300"/>
              </a:spcBef>
              <a:spcAft>
                <a:spcPts val="0"/>
              </a:spcAft>
              <a:buClr>
                <a:srgbClr val="6B7F80"/>
              </a:buClr>
              <a:buSzPts val="1500"/>
              <a:buFont typeface="Arial"/>
              <a:buChar char="–"/>
              <a:defRPr b="0" i="0" sz="1500" u="none" cap="none" strike="noStrike">
                <a:solidFill>
                  <a:srgbClr val="6B7F80"/>
                </a:solidFill>
                <a:latin typeface="Open Sans"/>
                <a:ea typeface="Open Sans"/>
                <a:cs typeface="Open Sans"/>
                <a:sym typeface="Open Sans"/>
              </a:defRPr>
            </a:lvl4pPr>
            <a:lvl5pPr indent="-323850" lvl="4" marL="2286000" marR="0" rtl="0" algn="l">
              <a:spcBef>
                <a:spcPts val="300"/>
              </a:spcBef>
              <a:spcAft>
                <a:spcPts val="0"/>
              </a:spcAft>
              <a:buClr>
                <a:srgbClr val="6B7F80"/>
              </a:buClr>
              <a:buSzPts val="1500"/>
              <a:buFont typeface="Arial"/>
              <a:buChar char="»"/>
              <a:defRPr b="0" i="0" sz="1500" u="none" cap="none" strike="noStrike">
                <a:solidFill>
                  <a:srgbClr val="6B7F80"/>
                </a:solidFill>
                <a:latin typeface="Open Sans"/>
                <a:ea typeface="Open Sans"/>
                <a:cs typeface="Open Sans"/>
                <a:sym typeface="Open Sans"/>
              </a:defRPr>
            </a:lvl5pPr>
            <a:lvl6pPr indent="-323850" lvl="5" marL="27432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6pPr>
            <a:lvl7pPr indent="-323850" lvl="6" marL="32004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7pPr>
            <a:lvl8pPr indent="-323850" lvl="7" marL="36576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8pPr>
            <a:lvl9pPr indent="-323850" lvl="8" marL="4114800" marR="0" rtl="0" algn="l">
              <a:spcBef>
                <a:spcPts val="3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9pPr>
          </a:lstStyle>
          <a:p/>
        </p:txBody>
      </p:sp>
      <p:sp>
        <p:nvSpPr>
          <p:cNvPr id="78" name="Google Shape;78;p17"/>
          <p:cNvSpPr/>
          <p:nvPr/>
        </p:nvSpPr>
        <p:spPr>
          <a:xfrm rot="5400000">
            <a:off x="8703573" y="4350033"/>
            <a:ext cx="13794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 sz="900" u="none" cap="none" strike="noStrike">
                <a:solidFill>
                  <a:srgbClr val="000000"/>
                </a:solidFill>
                <a:latin typeface="Calibri"/>
                <a:ea typeface="Calibri"/>
                <a:cs typeface="Calibri"/>
                <a:sym typeface="Calibri"/>
              </a:rPr>
              <a:t>© Copyright Showeet.com</a:t>
            </a:r>
            <a:endParaRPr sz="1100"/>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1.jpg"/><Relationship Id="rId4" Type="http://schemas.openxmlformats.org/officeDocument/2006/relationships/hyperlink" Target="https://www.tonybates.ca/2015/02/16/making-sense-of-open-educational-resources/" TargetMode="External"/><Relationship Id="rId5" Type="http://schemas.openxmlformats.org/officeDocument/2006/relationships/hyperlink" Target="https://creativecommons.org/licenses/by-nc-sa/3.0/" TargetMode="External"/><Relationship Id="rId6" Type="http://schemas.openxmlformats.org/officeDocument/2006/relationships/image" Target="../media/image27.jpg"/><Relationship Id="rId7" Type="http://schemas.openxmlformats.org/officeDocument/2006/relationships/hyperlink" Target="https://parametricmonkey.com/2015/06/30/creative-commons-software/" TargetMode="External"/><Relationship Id="rId8" Type="http://schemas.openxmlformats.org/officeDocument/2006/relationships/hyperlink" Target="https://creativecommons.org/licenses/by-nc-sa/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5.png"/><Relationship Id="rId4" Type="http://schemas.openxmlformats.org/officeDocument/2006/relationships/hyperlink" Target="http://opensource.com/article/18/5/books-kids-linux-open-source" TargetMode="External"/><Relationship Id="rId5"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0.jpg"/><Relationship Id="rId4" Type="http://schemas.openxmlformats.org/officeDocument/2006/relationships/image" Target="../media/image22.png"/><Relationship Id="rId5" Type="http://schemas.openxmlformats.org/officeDocument/2006/relationships/hyperlink" Target="https://guides.lib.umich.edu/creativecommons/licenses" TargetMode="External"/><Relationship Id="rId6" Type="http://schemas.openxmlformats.org/officeDocument/2006/relationships/hyperlink" Target="https://creativecommons.org/licenses/by-nc-sa/3.0/" TargetMode="External"/><Relationship Id="rId7" Type="http://schemas.openxmlformats.org/officeDocument/2006/relationships/hyperlink" Target="http://guides.uflib.ufl.edu/copyright/publicdomain" TargetMode="External"/><Relationship Id="rId8"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69.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hyperlink" Target="http://opensource.com/article/18/5/books-kids-linux-open-source" TargetMode="External"/><Relationship Id="rId5" Type="http://schemas.openxmlformats.org/officeDocument/2006/relationships/hyperlink" Target="https://creativecommons.org/licenses/by-sa/3.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2.png"/><Relationship Id="rId4" Type="http://schemas.openxmlformats.org/officeDocument/2006/relationships/hyperlink" Target="https://creativecommons.org/about/downloads/" TargetMode="External"/><Relationship Id="rId5"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31.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5.png"/><Relationship Id="rId4" Type="http://schemas.openxmlformats.org/officeDocument/2006/relationships/hyperlink" Target="http://opensource.com/article/18/5/books-kids-linux-open-source" TargetMode="External"/><Relationship Id="rId5"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7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26.png"/><Relationship Id="rId4" Type="http://schemas.openxmlformats.org/officeDocument/2006/relationships/hyperlink" Target="https://opentextbc.ca/selfpublishguide/chapter/citation-vs-attribution/" TargetMode="External"/><Relationship Id="rId5" Type="http://schemas.openxmlformats.org/officeDocument/2006/relationships/hyperlink" Target="https://cyberlaw.stanford.edu/blog/2012/11/who-owns-link-google-vs-european-publishers" TargetMode="External"/><Relationship Id="rId6" Type="http://schemas.openxmlformats.org/officeDocument/2006/relationships/hyperlink" Target="https://creativecommons.org/licenses/by/3.0/"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hyperlink" Target="https://www.bls.gov/opub/ted/2021/cost-of-college-tuition-has-remained-stable-since-september-2019.htm"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hyperlink" Target="https://creativecommons.org/licenses/by/4.0/"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hyperlink" Target="https://flickr.com/photos/lschlagenhauf/38494602082/" TargetMode="External"/><Relationship Id="rId4" Type="http://schemas.openxmlformats.org/officeDocument/2006/relationships/hyperlink" Target="https://flickr.com/photos/lschlagenhauf/" TargetMode="External"/><Relationship Id="rId5" Type="http://schemas.openxmlformats.org/officeDocument/2006/relationships/hyperlink" Target="https://creativecommons.org/licenses/by-nd/2.0/" TargetMode="External"/><Relationship Id="rId6"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39.jpg"/><Relationship Id="rId4" Type="http://schemas.openxmlformats.org/officeDocument/2006/relationships/hyperlink" Target="https://creativecommons.org/about/cc0" TargetMode="External"/><Relationship Id="rId5" Type="http://schemas.openxmlformats.org/officeDocument/2006/relationships/hyperlink" Target="http://unsplash.com/photos/UdgvzNom0X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0.png"/><Relationship Id="rId4" Type="http://schemas.openxmlformats.org/officeDocument/2006/relationships/hyperlink" Target="https://courses.lumenlearning.com/englishcomp1/chapter/text-comparing-genres-conclusion/" TargetMode="External"/><Relationship Id="rId5" Type="http://schemas.openxmlformats.org/officeDocument/2006/relationships/hyperlink" Target="https://creativecommons.org/licenses/by/4.0/"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hyperlink" Target="https://creativecommons.org/choose/" TargetMode="Externa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3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3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hyperlink" Target="https://creativecommons.org/faq/#can-i-combine-material-under-different-creative-commons-licenses-in-my-work" TargetMode="External"/><Relationship Id="rId4" Type="http://schemas.openxmlformats.org/officeDocument/2006/relationships/hyperlink" Target="https://creativecommons.org/licenses/by/4.0/" TargetMode="External"/><Relationship Id="rId5"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hyperlink" Target="https://www.tn.gov/content/dam/tn/thec/bureau/research/other-research/factbook/2022/FB%202021-22_Suppressed.pd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3.png"/><Relationship Id="rId4" Type="http://schemas.openxmlformats.org/officeDocument/2006/relationships/hyperlink" Target="https://openpress.usask.ca/creativecommons/chapter/remixing-cc-licensed-work/" TargetMode="External"/><Relationship Id="rId5" Type="http://schemas.openxmlformats.org/officeDocument/2006/relationships/hyperlink" Target="https://creativecommons.org/licenses/by/3.0/"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7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34.jpg"/><Relationship Id="rId4" Type="http://schemas.openxmlformats.org/officeDocument/2006/relationships/image" Target="../media/image37.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4.xml"/><Relationship Id="rId3" Type="http://schemas.openxmlformats.org/officeDocument/2006/relationships/image" Target="../media/image40.png"/><Relationship Id="rId4" Type="http://schemas.openxmlformats.org/officeDocument/2006/relationships/image" Target="../media/image43.png"/><Relationship Id="rId5"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 Id="rId3" Type="http://schemas.openxmlformats.org/officeDocument/2006/relationships/image" Target="../media/image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53.png"/><Relationship Id="rId5" Type="http://schemas.openxmlformats.org/officeDocument/2006/relationships/image" Target="../media/image41.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71.png"/><Relationship Id="rId4" Type="http://schemas.openxmlformats.org/officeDocument/2006/relationships/image" Target="../media/image17.png"/><Relationship Id="rId5" Type="http://schemas.openxmlformats.org/officeDocument/2006/relationships/hyperlink" Target="https://www.pexels.com/search/empty%20classroom/" TargetMode="External"/><Relationship Id="rId6" Type="http://schemas.openxmlformats.org/officeDocument/2006/relationships/hyperlink" Target="https://www.pexels.com/@didsss/" TargetMode="External"/><Relationship Id="rId7" Type="http://schemas.openxmlformats.org/officeDocument/2006/relationships/hyperlink" Target="https://creativecommons.org/licenses/by-nc-sa/3.0/"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4.xml"/><Relationship Id="rId3" Type="http://schemas.openxmlformats.org/officeDocument/2006/relationships/hyperlink" Target="https://www.cccoer.org/community-email/" TargetMode="External"/><Relationship Id="rId4" Type="http://schemas.openxmlformats.org/officeDocument/2006/relationships/hyperlink" Target="https://www.tn.gov/thec/bureaus/academic-affairs-and-student-success/textbook/join-the-textbook-affordability-listserv.html" TargetMode="External"/><Relationship Id="rId5" Type="http://schemas.openxmlformats.org/officeDocument/2006/relationships/image" Target="../media/image66.png"/><Relationship Id="rId6" Type="http://schemas.openxmlformats.org/officeDocument/2006/relationships/hyperlink" Target="https://commons.wikimedia.org/wiki/User:Hendrik_Saleh" TargetMode="External"/><Relationship Id="rId7" Type="http://schemas.openxmlformats.org/officeDocument/2006/relationships/hyperlink" Target="https://commons.wikimedia.org/wiki/File:Menjaring_asa.jp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image" Target="../media/image58.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7.xml"/><Relationship Id="rId3" Type="http://schemas.openxmlformats.org/officeDocument/2006/relationships/image" Target="../media/image6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hyperlink" Target="https://open.umn.edu/opentextbooks/reviews/rubric" TargetMode="External"/><Relationship Id="rId4" Type="http://schemas.openxmlformats.org/officeDocument/2006/relationships/hyperlink" Target="https://open.bccampus.ca/files/2014/07/Faculty-Guide-22-Apr-15.pdf" TargetMode="External"/><Relationship Id="rId5" Type="http://schemas.openxmlformats.org/officeDocument/2006/relationships/hyperlink" Target="https://instr.iastate.libguides.com/oer/evaluate" TargetMode="External"/><Relationship Id="rId6" Type="http://schemas.openxmlformats.org/officeDocument/2006/relationships/image" Target="../media/image7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9.xml"/><Relationship Id="rId3" Type="http://schemas.openxmlformats.org/officeDocument/2006/relationships/image" Target="../media/image75.png"/><Relationship Id="rId4" Type="http://schemas.openxmlformats.org/officeDocument/2006/relationships/hyperlink" Target="https://blogs.lse.ac.uk/impactofsocialsciences/2020/11/19/the-problem-with-accessibility-checklists/" TargetMode="External"/><Relationship Id="rId5"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doi.org/10.1007/s10755-021-09557-7" TargetMode="External"/><Relationship Id="rId4" Type="http://schemas.openxmlformats.org/officeDocument/2006/relationships/hyperlink" Target="https://doi.org/10.5334/jime.549" TargetMode="External"/><Relationship Id="rId5" Type="http://schemas.openxmlformats.org/officeDocument/2006/relationships/hyperlink" Target="https://pirg.org/resources/fixing-the-broken-textbook-market/" TargetMode="External"/><Relationship Id="rId6" Type="http://schemas.openxmlformats.org/officeDocument/2006/relationships/hyperlink" Target="https://dlss.flvc.org/documents/210036/1314923/2018+Student+Textbook+and+Course+Materials+Survey+Report+--+FINAL+VERSION+--+20190308.pdf/07478d85-89c2-3742-209a-9cc5df8cd7ea" TargetMode="External"/><Relationship Id="rId7" Type="http://schemas.openxmlformats.org/officeDocument/2006/relationships/hyperlink" Target="https://doi.org/10.5944/openpraxis.9.1.432"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0.xml"/><Relationship Id="rId3" Type="http://schemas.openxmlformats.org/officeDocument/2006/relationships/image" Target="../media/image63.jpg"/><Relationship Id="rId4" Type="http://schemas.openxmlformats.org/officeDocument/2006/relationships/hyperlink" Target="https://usq.pressbooks.pub/diversityandinclusionforoer/" TargetMode="External"/><Relationship Id="rId5" Type="http://schemas.openxmlformats.org/officeDocument/2006/relationships/hyperlink" Target="https://d3bxy9euw4e147.cloudfront.net/oscms-prod/media/documents/OpenStax_Representation_and_Diversity_Development_Guidelines.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1.xml"/><Relationship Id="rId3" Type="http://schemas.openxmlformats.org/officeDocument/2006/relationships/hyperlink" Target="https://opentextbc.ca/selfpublishguide" TargetMode="External"/><Relationship Id="rId4" Type="http://schemas.openxmlformats.org/officeDocument/2006/relationships/hyperlink" Target="https://creativecommons.org/licenses/by/4.0/" TargetMode="External"/><Relationship Id="rId5" Type="http://schemas.openxmlformats.org/officeDocument/2006/relationships/image" Target="../media/image6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7.jpg"/><Relationship Id="rId4" Type="http://schemas.openxmlformats.org/officeDocument/2006/relationships/image" Target="../media/image65.jpg"/><Relationship Id="rId5" Type="http://schemas.openxmlformats.org/officeDocument/2006/relationships/hyperlink" Target="https://opentextbc.ca/selfpublishguide" TargetMode="External"/><Relationship Id="rId6" Type="http://schemas.openxmlformats.org/officeDocument/2006/relationships/hyperlink" Target="https://creativecommons.org/licenses/by/4.0/"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5.xml"/><Relationship Id="rId3" Type="http://schemas.openxmlformats.org/officeDocument/2006/relationships/hyperlink" Target="https://www.tbr.edu/oesi/we-all-rise" TargetMode="External"/><Relationship Id="rId4" Type="http://schemas.openxmlformats.org/officeDocument/2006/relationships/hyperlink" Target="https://docs.google.com/presentation/d/1OI_82jPzdfh4O6Swo1Q3c--FtYDj1pT5vsqp3CS54lc/edit?usp=sharing" TargetMode="External"/><Relationship Id="rId5" Type="http://schemas.openxmlformats.org/officeDocument/2006/relationships/hyperlink" Target="https://www.oercommons.org/hubs/TNopeneduca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hyperlink" Target="https://creativecommons.org/about/program-areas/education-oer/"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5"/>
          <p:cNvSpPr txBox="1"/>
          <p:nvPr>
            <p:ph type="ctrTitle"/>
          </p:nvPr>
        </p:nvSpPr>
        <p:spPr>
          <a:xfrm>
            <a:off x="311700" y="2247313"/>
            <a:ext cx="8520600" cy="930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OER 101</a:t>
            </a:r>
            <a:endParaRPr/>
          </a:p>
        </p:txBody>
      </p:sp>
      <p:sp>
        <p:nvSpPr>
          <p:cNvPr id="142" name="Google Shape;142;p25"/>
          <p:cNvSpPr txBox="1"/>
          <p:nvPr>
            <p:ph idx="1" type="subTitle"/>
          </p:nvPr>
        </p:nvSpPr>
        <p:spPr>
          <a:xfrm>
            <a:off x="311700" y="4015225"/>
            <a:ext cx="8520600" cy="792600"/>
          </a:xfrm>
          <a:prstGeom prst="rect">
            <a:avLst/>
          </a:prstGeom>
        </p:spPr>
        <p:txBody>
          <a:bodyPr anchorCtr="0" anchor="t" bIns="91425" lIns="91425" spcFirstLastPara="1" rIns="91425" wrap="square" tIns="91425">
            <a:normAutofit fontScale="92500"/>
          </a:bodyPr>
          <a:lstStyle/>
          <a:p>
            <a:pPr indent="0" lvl="0" marL="0" rtl="0" algn="ctr">
              <a:spcBef>
                <a:spcPts val="0"/>
              </a:spcBef>
              <a:spcAft>
                <a:spcPts val="0"/>
              </a:spcAft>
              <a:buNone/>
            </a:pPr>
            <a:r>
              <a:rPr lang="en"/>
              <a:t>Ryan Korstange, Elizabeth Spica, and Rachel Fleming</a:t>
            </a:r>
            <a:endParaRPr/>
          </a:p>
        </p:txBody>
      </p:sp>
      <p:pic>
        <p:nvPicPr>
          <p:cNvPr id="143" name="Google Shape;143;p25"/>
          <p:cNvPicPr preferRelativeResize="0"/>
          <p:nvPr/>
        </p:nvPicPr>
        <p:blipFill>
          <a:blip r:embed="rId3">
            <a:alphaModFix/>
          </a:blip>
          <a:stretch>
            <a:fillRect/>
          </a:stretch>
        </p:blipFill>
        <p:spPr>
          <a:xfrm>
            <a:off x="1276463" y="216775"/>
            <a:ext cx="6743476" cy="1669175"/>
          </a:xfrm>
          <a:prstGeom prst="rect">
            <a:avLst/>
          </a:prstGeom>
          <a:noFill/>
          <a:ln>
            <a:noFill/>
          </a:ln>
        </p:spPr>
      </p:pic>
      <p:cxnSp>
        <p:nvCxnSpPr>
          <p:cNvPr id="144" name="Google Shape;144;p25"/>
          <p:cNvCxnSpPr/>
          <p:nvPr/>
        </p:nvCxnSpPr>
        <p:spPr>
          <a:xfrm>
            <a:off x="685800" y="2076450"/>
            <a:ext cx="7658100" cy="0"/>
          </a:xfrm>
          <a:prstGeom prst="straightConnector1">
            <a:avLst/>
          </a:prstGeom>
          <a:noFill/>
          <a:ln cap="flat" cmpd="sng" w="9525">
            <a:solidFill>
              <a:schemeClr val="dk2"/>
            </a:solidFill>
            <a:prstDash val="solid"/>
            <a:round/>
            <a:headEnd len="med" w="med" type="none"/>
            <a:tailEnd len="med" w="med" type="none"/>
          </a:ln>
        </p:spPr>
      </p:cxnSp>
      <p:cxnSp>
        <p:nvCxnSpPr>
          <p:cNvPr id="145" name="Google Shape;145;p25"/>
          <p:cNvCxnSpPr/>
          <p:nvPr/>
        </p:nvCxnSpPr>
        <p:spPr>
          <a:xfrm>
            <a:off x="666750" y="3333750"/>
            <a:ext cx="76581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3" name="Shape 213"/>
        <p:cNvGrpSpPr/>
        <p:nvPr/>
      </p:nvGrpSpPr>
      <p:grpSpPr>
        <a:xfrm>
          <a:off x="0" y="0"/>
          <a:ext cx="0" cy="0"/>
          <a:chOff x="0" y="0"/>
          <a:chExt cx="0" cy="0"/>
        </a:xfrm>
      </p:grpSpPr>
      <p:pic>
        <p:nvPicPr>
          <p:cNvPr id="214" name="Google Shape;214;p34"/>
          <p:cNvPicPr preferRelativeResize="0"/>
          <p:nvPr/>
        </p:nvPicPr>
        <p:blipFill>
          <a:blip r:embed="rId3">
            <a:alphaModFix/>
          </a:blip>
          <a:stretch>
            <a:fillRect/>
          </a:stretch>
        </p:blipFill>
        <p:spPr>
          <a:xfrm>
            <a:off x="152400" y="1252875"/>
            <a:ext cx="8839201" cy="3641771"/>
          </a:xfrm>
          <a:prstGeom prst="rect">
            <a:avLst/>
          </a:prstGeom>
          <a:noFill/>
          <a:ln>
            <a:noFill/>
          </a:ln>
        </p:spPr>
      </p:pic>
      <p:sp>
        <p:nvSpPr>
          <p:cNvPr id="215" name="Google Shape;215;p34"/>
          <p:cNvSpPr txBox="1"/>
          <p:nvPr>
            <p:ph type="title"/>
          </p:nvPr>
        </p:nvSpPr>
        <p:spPr>
          <a:xfrm>
            <a:off x="245100" y="578213"/>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The 5 “Rs”</a:t>
            </a:r>
            <a:endParaRPr b="1"/>
          </a:p>
        </p:txBody>
      </p:sp>
      <p:cxnSp>
        <p:nvCxnSpPr>
          <p:cNvPr id="216" name="Google Shape;216;p34"/>
          <p:cNvCxnSpPr/>
          <p:nvPr/>
        </p:nvCxnSpPr>
        <p:spPr>
          <a:xfrm>
            <a:off x="533400" y="476250"/>
            <a:ext cx="7982100" cy="0"/>
          </a:xfrm>
          <a:prstGeom prst="straightConnector1">
            <a:avLst/>
          </a:prstGeom>
          <a:noFill/>
          <a:ln cap="flat" cmpd="sng" w="9525">
            <a:solidFill>
              <a:schemeClr val="dk2"/>
            </a:solidFill>
            <a:prstDash val="solid"/>
            <a:round/>
            <a:headEnd len="med" w="med" type="none"/>
            <a:tailEnd len="med" w="med" type="none"/>
          </a:ln>
        </p:spPr>
      </p:cxnSp>
      <p:cxnSp>
        <p:nvCxnSpPr>
          <p:cNvPr id="217" name="Google Shape;217;p34"/>
          <p:cNvCxnSpPr/>
          <p:nvPr/>
        </p:nvCxnSpPr>
        <p:spPr>
          <a:xfrm>
            <a:off x="514350" y="1252875"/>
            <a:ext cx="7982100" cy="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5"/>
          <p:cNvSpPr txBox="1"/>
          <p:nvPr>
            <p:ph type="title"/>
          </p:nvPr>
        </p:nvSpPr>
        <p:spPr>
          <a:xfrm>
            <a:off x="85375" y="22104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Types of OER</a:t>
            </a:r>
            <a:endParaRPr b="1"/>
          </a:p>
        </p:txBody>
      </p:sp>
      <p:pic>
        <p:nvPicPr>
          <p:cNvPr id="223" name="Google Shape;223;p35"/>
          <p:cNvPicPr preferRelativeResize="0"/>
          <p:nvPr/>
        </p:nvPicPr>
        <p:blipFill>
          <a:blip r:embed="rId3">
            <a:alphaModFix/>
          </a:blip>
          <a:stretch>
            <a:fillRect/>
          </a:stretch>
        </p:blipFill>
        <p:spPr>
          <a:xfrm>
            <a:off x="2602250" y="394900"/>
            <a:ext cx="6417076" cy="43536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6"/>
          <p:cNvPicPr preferRelativeResize="0"/>
          <p:nvPr/>
        </p:nvPicPr>
        <p:blipFill rotWithShape="1">
          <a:blip r:embed="rId3">
            <a:alphaModFix/>
          </a:blip>
          <a:srcRect b="0" l="5665" r="5665" t="0"/>
          <a:stretch/>
        </p:blipFill>
        <p:spPr>
          <a:xfrm>
            <a:off x="0" y="-1714500"/>
            <a:ext cx="9144000" cy="6857999"/>
          </a:xfrm>
          <a:prstGeom prst="rect">
            <a:avLst/>
          </a:prstGeom>
          <a:noFill/>
          <a:ln>
            <a:noFill/>
          </a:ln>
        </p:spPr>
      </p:pic>
      <p:sp>
        <p:nvSpPr>
          <p:cNvPr id="229" name="Google Shape;229;p36"/>
          <p:cNvSpPr txBox="1"/>
          <p:nvPr>
            <p:ph type="title"/>
          </p:nvPr>
        </p:nvSpPr>
        <p:spPr>
          <a:xfrm>
            <a:off x="311700" y="30273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Why does OER matter?</a:t>
            </a:r>
            <a:endParaRPr b="1">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p37"/>
          <p:cNvSpPr txBox="1"/>
          <p:nvPr>
            <p:ph type="title"/>
          </p:nvPr>
        </p:nvSpPr>
        <p:spPr>
          <a:xfrm>
            <a:off x="2292900" y="3307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Value of OER to Students</a:t>
            </a:r>
            <a:endParaRPr/>
          </a:p>
        </p:txBody>
      </p:sp>
      <p:pic>
        <p:nvPicPr>
          <p:cNvPr id="235" name="Google Shape;235;p37"/>
          <p:cNvPicPr preferRelativeResize="0"/>
          <p:nvPr/>
        </p:nvPicPr>
        <p:blipFill>
          <a:blip r:embed="rId3">
            <a:alphaModFix/>
          </a:blip>
          <a:stretch>
            <a:fillRect/>
          </a:stretch>
        </p:blipFill>
        <p:spPr>
          <a:xfrm>
            <a:off x="152400" y="1170125"/>
            <a:ext cx="8839200" cy="366678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38"/>
          <p:cNvSpPr txBox="1"/>
          <p:nvPr>
            <p:ph type="title"/>
          </p:nvPr>
        </p:nvSpPr>
        <p:spPr>
          <a:xfrm>
            <a:off x="2464350" y="2735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Value of OER to instructors</a:t>
            </a:r>
            <a:endParaRPr/>
          </a:p>
        </p:txBody>
      </p:sp>
      <p:pic>
        <p:nvPicPr>
          <p:cNvPr id="241" name="Google Shape;241;p38"/>
          <p:cNvPicPr preferRelativeResize="0"/>
          <p:nvPr/>
        </p:nvPicPr>
        <p:blipFill>
          <a:blip r:embed="rId3">
            <a:alphaModFix/>
          </a:blip>
          <a:stretch>
            <a:fillRect/>
          </a:stretch>
        </p:blipFill>
        <p:spPr>
          <a:xfrm>
            <a:off x="152400" y="1170125"/>
            <a:ext cx="8839200" cy="366678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39"/>
          <p:cNvSpPr txBox="1"/>
          <p:nvPr>
            <p:ph type="title"/>
          </p:nvPr>
        </p:nvSpPr>
        <p:spPr>
          <a:xfrm>
            <a:off x="254055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Value of OER to institutions</a:t>
            </a:r>
            <a:endParaRPr/>
          </a:p>
        </p:txBody>
      </p:sp>
      <p:pic>
        <p:nvPicPr>
          <p:cNvPr id="247" name="Google Shape;247;p39"/>
          <p:cNvPicPr preferRelativeResize="0"/>
          <p:nvPr/>
        </p:nvPicPr>
        <p:blipFill>
          <a:blip r:embed="rId3">
            <a:alphaModFix/>
          </a:blip>
          <a:stretch>
            <a:fillRect/>
          </a:stretch>
        </p:blipFill>
        <p:spPr>
          <a:xfrm>
            <a:off x="152400" y="1170125"/>
            <a:ext cx="8839200" cy="366678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4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253" name="Google Shape;253;p4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254" name="Google Shape;254;p40"/>
          <p:cNvPicPr preferRelativeResize="0"/>
          <p:nvPr/>
        </p:nvPicPr>
        <p:blipFill>
          <a:blip r:embed="rId3">
            <a:alphaModFix/>
          </a:blip>
          <a:stretch>
            <a:fillRect/>
          </a:stretch>
        </p:blipFill>
        <p:spPr>
          <a:xfrm>
            <a:off x="13800" y="-1749"/>
            <a:ext cx="9144024"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9" name="Shape 259"/>
        <p:cNvGrpSpPr/>
        <p:nvPr/>
      </p:nvGrpSpPr>
      <p:grpSpPr>
        <a:xfrm>
          <a:off x="0" y="0"/>
          <a:ext cx="0" cy="0"/>
          <a:chOff x="0" y="0"/>
          <a:chExt cx="0" cy="0"/>
        </a:xfrm>
      </p:grpSpPr>
      <p:sp>
        <p:nvSpPr>
          <p:cNvPr id="260" name="Google Shape;260;p41"/>
          <p:cNvSpPr/>
          <p:nvPr/>
        </p:nvSpPr>
        <p:spPr>
          <a:xfrm>
            <a:off x="0" y="0"/>
            <a:ext cx="9144000" cy="51429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1" name="Google Shape;261;p41"/>
          <p:cNvSpPr txBox="1"/>
          <p:nvPr>
            <p:ph type="title"/>
          </p:nvPr>
        </p:nvSpPr>
        <p:spPr>
          <a:xfrm>
            <a:off x="6798525" y="2203125"/>
            <a:ext cx="2070300" cy="12894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800"/>
              <a:buFont typeface="Calibri"/>
              <a:buNone/>
            </a:pPr>
            <a:r>
              <a:rPr b="1" lang="en" sz="2800"/>
              <a:t>The 6 C</a:t>
            </a:r>
            <a:r>
              <a:rPr b="1" lang="en"/>
              <a:t>C </a:t>
            </a:r>
            <a:r>
              <a:rPr b="1" lang="en" sz="2800"/>
              <a:t>Licenses</a:t>
            </a:r>
            <a:endParaRPr/>
          </a:p>
        </p:txBody>
      </p:sp>
      <p:sp>
        <p:nvSpPr>
          <p:cNvPr id="262" name="Google Shape;262;p41"/>
          <p:cNvSpPr/>
          <p:nvPr/>
        </p:nvSpPr>
        <p:spPr>
          <a:xfrm rot="-5400000">
            <a:off x="2575501" y="-620538"/>
            <a:ext cx="1286700" cy="64377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3" name="Google Shape;263;p41"/>
          <p:cNvSpPr/>
          <p:nvPr/>
        </p:nvSpPr>
        <p:spPr>
          <a:xfrm>
            <a:off x="226564" y="498231"/>
            <a:ext cx="6062100" cy="4200300"/>
          </a:xfrm>
          <a:prstGeom prst="rect">
            <a:avLst/>
          </a:prstGeom>
          <a:solidFill>
            <a:schemeClr val="lt1"/>
          </a:solidFill>
          <a:ln>
            <a:noFill/>
          </a:ln>
          <a:effectLst>
            <a:outerShdw blurRad="139700" rotWithShape="0" algn="t" dir="5400000" dist="127000">
              <a:srgbClr val="000000">
                <a:alpha val="149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close up of electronics&#10;&#10;Description automatically generated" id="264" name="Google Shape;264;p41"/>
          <p:cNvPicPr preferRelativeResize="0"/>
          <p:nvPr>
            <p:ph idx="1" type="body"/>
          </p:nvPr>
        </p:nvPicPr>
        <p:blipFill rotWithShape="1">
          <a:blip r:embed="rId3">
            <a:alphaModFix/>
          </a:blip>
          <a:srcRect b="2486" l="0" r="0" t="0"/>
          <a:stretch/>
        </p:blipFill>
        <p:spPr>
          <a:xfrm>
            <a:off x="408929" y="643894"/>
            <a:ext cx="5706300" cy="3909000"/>
          </a:xfrm>
          <a:prstGeom prst="rect">
            <a:avLst/>
          </a:prstGeom>
          <a:noFill/>
          <a:ln>
            <a:noFill/>
          </a:ln>
        </p:spPr>
      </p:pic>
      <p:sp>
        <p:nvSpPr>
          <p:cNvPr id="265" name="Google Shape;265;p41"/>
          <p:cNvSpPr/>
          <p:nvPr/>
        </p:nvSpPr>
        <p:spPr>
          <a:xfrm rot="5400000">
            <a:off x="5962780" y="2544114"/>
            <a:ext cx="1289400" cy="1143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6" name="Google Shape;266;p41"/>
          <p:cNvSpPr txBox="1"/>
          <p:nvPr/>
        </p:nvSpPr>
        <p:spPr>
          <a:xfrm>
            <a:off x="4285088" y="4402782"/>
            <a:ext cx="18300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4"/>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5"/>
              </a:rPr>
              <a:t>CC BY-SA-NC</a:t>
            </a:r>
            <a:endParaRPr sz="500">
              <a:solidFill>
                <a:srgbClr val="FFFFFF"/>
              </a:solidFill>
              <a:latin typeface="Calibri"/>
              <a:ea typeface="Calibri"/>
              <a:cs typeface="Calibri"/>
              <a:sym typeface="Calibri"/>
            </a:endParaRPr>
          </a:p>
        </p:txBody>
      </p:sp>
      <p:pic>
        <p:nvPicPr>
          <p:cNvPr descr="A picture containing drawing&#10;&#10;Description automatically generated" id="267" name="Google Shape;267;p41"/>
          <p:cNvPicPr preferRelativeResize="0"/>
          <p:nvPr/>
        </p:nvPicPr>
        <p:blipFill rotWithShape="1">
          <a:blip r:embed="rId6">
            <a:alphaModFix/>
          </a:blip>
          <a:srcRect b="30977" l="13998" r="16426" t="29893"/>
          <a:stretch/>
        </p:blipFill>
        <p:spPr>
          <a:xfrm>
            <a:off x="6926275" y="2029700"/>
            <a:ext cx="1223422" cy="352451"/>
          </a:xfrm>
          <a:prstGeom prst="rect">
            <a:avLst/>
          </a:prstGeom>
          <a:noFill/>
          <a:ln>
            <a:noFill/>
          </a:ln>
        </p:spPr>
      </p:pic>
      <p:sp>
        <p:nvSpPr>
          <p:cNvPr id="268" name="Google Shape;268;p41"/>
          <p:cNvSpPr txBox="1"/>
          <p:nvPr/>
        </p:nvSpPr>
        <p:spPr>
          <a:xfrm>
            <a:off x="7313932" y="4993459"/>
            <a:ext cx="18300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7"/>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8"/>
              </a:rPr>
              <a:t>CC BY-SA-NC</a:t>
            </a:r>
            <a:endParaRPr sz="500">
              <a:solidFill>
                <a:srgbClr val="FFFFFF"/>
              </a:solidFill>
              <a:latin typeface="Calibri"/>
              <a:ea typeface="Calibri"/>
              <a:cs typeface="Calibri"/>
              <a:sym typeface="Calibri"/>
            </a:endParaRPr>
          </a:p>
        </p:txBody>
      </p:sp>
      <p:sp>
        <p:nvSpPr>
          <p:cNvPr id="269" name="Google Shape;269;p41"/>
          <p:cNvSpPr txBox="1"/>
          <p:nvPr/>
        </p:nvSpPr>
        <p:spPr>
          <a:xfrm>
            <a:off x="6285300" y="3546450"/>
            <a:ext cx="2939400" cy="9234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600">
                <a:solidFill>
                  <a:schemeClr val="dk1"/>
                </a:solidFill>
                <a:latin typeface="Georgia"/>
                <a:ea typeface="Georgia"/>
                <a:cs typeface="Georgia"/>
                <a:sym typeface="Georgia"/>
              </a:rPr>
              <a:t>What content can we use? </a:t>
            </a:r>
            <a:endParaRPr sz="16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600">
                <a:solidFill>
                  <a:schemeClr val="dk1"/>
                </a:solidFill>
                <a:latin typeface="Georgia"/>
                <a:ea typeface="Georgia"/>
                <a:cs typeface="Georgia"/>
                <a:sym typeface="Georgia"/>
              </a:rPr>
              <a:t>How do we give credit?</a:t>
            </a:r>
            <a:endParaRPr sz="1600">
              <a:solidFill>
                <a:schemeClr val="dk1"/>
              </a:solidFill>
              <a:latin typeface="Georgia"/>
              <a:ea typeface="Georgia"/>
              <a:cs typeface="Georgia"/>
              <a:sym typeface="Georgia"/>
            </a:endParaRPr>
          </a:p>
          <a:p>
            <a:pPr indent="0" lvl="0" marL="0" rtl="0" algn="l">
              <a:lnSpc>
                <a:spcPct val="100000"/>
              </a:lnSpc>
              <a:spcBef>
                <a:spcPts val="0"/>
              </a:spcBef>
              <a:spcAft>
                <a:spcPts val="0"/>
              </a:spcAft>
              <a:buNone/>
            </a:pPr>
            <a:r>
              <a:rPr lang="en" sz="1600">
                <a:solidFill>
                  <a:schemeClr val="dk1"/>
                </a:solidFill>
                <a:latin typeface="Georgia"/>
                <a:ea typeface="Georgia"/>
                <a:cs typeface="Georgia"/>
                <a:sym typeface="Georgia"/>
              </a:rPr>
              <a:t>How </a:t>
            </a:r>
            <a:r>
              <a:rPr lang="en" sz="1600">
                <a:solidFill>
                  <a:schemeClr val="dk1"/>
                </a:solidFill>
                <a:latin typeface="Georgia"/>
                <a:ea typeface="Georgia"/>
                <a:cs typeface="Georgia"/>
                <a:sym typeface="Georgia"/>
              </a:rPr>
              <a:t>can</a:t>
            </a:r>
            <a:r>
              <a:rPr lang="en" sz="1600">
                <a:solidFill>
                  <a:schemeClr val="dk1"/>
                </a:solidFill>
                <a:latin typeface="Georgia"/>
                <a:ea typeface="Georgia"/>
                <a:cs typeface="Georgia"/>
                <a:sym typeface="Georgia"/>
              </a:rPr>
              <a:t> we </a:t>
            </a:r>
            <a:r>
              <a:rPr lang="en" sz="1600">
                <a:solidFill>
                  <a:schemeClr val="dk1"/>
                </a:solidFill>
                <a:latin typeface="Georgia"/>
                <a:ea typeface="Georgia"/>
                <a:cs typeface="Georgia"/>
                <a:sym typeface="Georgia"/>
              </a:rPr>
              <a:t>re</a:t>
            </a:r>
            <a:r>
              <a:rPr lang="en" sz="1600">
                <a:solidFill>
                  <a:schemeClr val="dk1"/>
                </a:solidFill>
                <a:latin typeface="Georgia"/>
                <a:ea typeface="Georgia"/>
                <a:cs typeface="Georgia"/>
                <a:sym typeface="Georgia"/>
              </a:rPr>
              <a:t>mix/adapt?</a:t>
            </a:r>
            <a:endParaRPr sz="1600">
              <a:solidFill>
                <a:schemeClr val="dk2"/>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
                                        </p:tgtEl>
                                        <p:attrNameLst>
                                          <p:attrName>style.visibility</p:attrName>
                                        </p:attrNameLst>
                                      </p:cBhvr>
                                      <p:to>
                                        <p:strVal val="visible"/>
                                      </p:to>
                                    </p:set>
                                    <p:animEffect filter="fade" transition="in">
                                      <p:cBhvr>
                                        <p:cTn dur="2000"/>
                                        <p:tgtEl>
                                          <p:spTgt spid="2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2"/>
          <p:cNvSpPr txBox="1"/>
          <p:nvPr>
            <p:ph type="title"/>
          </p:nvPr>
        </p:nvSpPr>
        <p:spPr>
          <a:xfrm>
            <a:off x="3897125" y="856500"/>
            <a:ext cx="5084400" cy="9633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218342"/>
              <a:buFont typeface="Calibri"/>
              <a:buNone/>
            </a:pPr>
            <a:r>
              <a:rPr lang="en" sz="1877"/>
              <a:t>Question 1 of 3</a:t>
            </a:r>
            <a:endParaRPr sz="1877"/>
          </a:p>
          <a:p>
            <a:pPr indent="0" lvl="0" marL="0" rtl="0" algn="l">
              <a:lnSpc>
                <a:spcPct val="90000"/>
              </a:lnSpc>
              <a:spcBef>
                <a:spcPts val="0"/>
              </a:spcBef>
              <a:spcAft>
                <a:spcPts val="0"/>
              </a:spcAft>
              <a:buClr>
                <a:schemeClr val="dk1"/>
              </a:buClr>
              <a:buSzPct val="100000"/>
              <a:buFont typeface="Calibri"/>
              <a:buNone/>
            </a:pPr>
            <a:r>
              <a:rPr b="1" lang="en" sz="4100"/>
              <a:t>What content can we use?</a:t>
            </a:r>
            <a:endParaRPr b="1" sz="4100"/>
          </a:p>
        </p:txBody>
      </p:sp>
      <p:pic>
        <p:nvPicPr>
          <p:cNvPr descr="A picture containing text, book, shelf, library&#10;&#10;Description automatically generated" id="276" name="Google Shape;276;p42"/>
          <p:cNvPicPr preferRelativeResize="0"/>
          <p:nvPr/>
        </p:nvPicPr>
        <p:blipFill rotWithShape="1">
          <a:blip r:embed="rId3">
            <a:alphaModFix/>
          </a:blip>
          <a:srcRect b="0" l="28806" r="32993" t="0"/>
          <a:stretch/>
        </p:blipFill>
        <p:spPr>
          <a:xfrm>
            <a:off x="1" y="8"/>
            <a:ext cx="3493008" cy="51435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277" name="Google Shape;277;p42"/>
          <p:cNvSpPr txBox="1"/>
          <p:nvPr>
            <p:ph idx="1" type="body"/>
          </p:nvPr>
        </p:nvSpPr>
        <p:spPr>
          <a:xfrm>
            <a:off x="3973322" y="2029968"/>
            <a:ext cx="4688400" cy="2613000"/>
          </a:xfrm>
          <a:prstGeom prst="rect">
            <a:avLst/>
          </a:prstGeom>
          <a:noFill/>
          <a:ln>
            <a:noFill/>
          </a:ln>
        </p:spPr>
        <p:txBody>
          <a:bodyPr anchorCtr="0" anchor="t" bIns="34275" lIns="68575" spcFirstLastPara="1" rIns="68575" wrap="square" tIns="34275">
            <a:normAutofit lnSpcReduction="10000"/>
          </a:bodyPr>
          <a:lstStyle/>
          <a:p>
            <a:pPr indent="-260350" lvl="0" marL="254000" marR="0" rtl="0" algn="l">
              <a:lnSpc>
                <a:spcPct val="90000"/>
              </a:lnSpc>
              <a:spcBef>
                <a:spcPts val="0"/>
              </a:spcBef>
              <a:spcAft>
                <a:spcPts val="0"/>
              </a:spcAft>
              <a:buClr>
                <a:schemeClr val="dk1"/>
              </a:buClr>
              <a:buSzPts val="1700"/>
              <a:buFont typeface="Calibri"/>
              <a:buAutoNum type="arabicPeriod"/>
            </a:pPr>
            <a:r>
              <a:rPr b="1" lang="en" sz="1700">
                <a:latin typeface="Georgia"/>
                <a:ea typeface="Georgia"/>
                <a:cs typeface="Georgia"/>
                <a:sym typeface="Georgia"/>
              </a:rPr>
              <a:t>Public domain material,  </a:t>
            </a:r>
            <a:r>
              <a:rPr b="1" lang="en" sz="1700"/>
              <a:t> </a:t>
            </a:r>
            <a:endParaRPr b="1" sz="1700"/>
          </a:p>
          <a:p>
            <a:pPr indent="-260350" lvl="0" marL="254000" marR="0" rtl="0" algn="l">
              <a:lnSpc>
                <a:spcPct val="90000"/>
              </a:lnSpc>
              <a:spcBef>
                <a:spcPts val="0"/>
              </a:spcBef>
              <a:spcAft>
                <a:spcPts val="0"/>
              </a:spcAft>
              <a:buClr>
                <a:schemeClr val="dk1"/>
              </a:buClr>
              <a:buSzPts val="1700"/>
              <a:buFont typeface="Calibri"/>
              <a:buAutoNum type="arabicPeriod"/>
            </a:pPr>
            <a:r>
              <a:rPr lang="en" sz="1700">
                <a:latin typeface="Georgia"/>
                <a:ea typeface="Georgia"/>
                <a:cs typeface="Georgia"/>
                <a:sym typeface="Georgia"/>
              </a:rPr>
              <a:t>Openly-licensed/Creative Commons resources,</a:t>
            </a:r>
            <a:endParaRPr sz="1700">
              <a:latin typeface="Calibri"/>
              <a:ea typeface="Calibri"/>
              <a:cs typeface="Calibri"/>
              <a:sym typeface="Calibri"/>
            </a:endParaRPr>
          </a:p>
          <a:p>
            <a:pPr indent="-260350" lvl="0" marL="254000" rtl="0" algn="l">
              <a:lnSpc>
                <a:spcPct val="90000"/>
              </a:lnSpc>
              <a:spcBef>
                <a:spcPts val="0"/>
              </a:spcBef>
              <a:spcAft>
                <a:spcPts val="0"/>
              </a:spcAft>
              <a:buClr>
                <a:schemeClr val="dk1"/>
              </a:buClr>
              <a:buSzPts val="1700"/>
              <a:buFont typeface="Calibri"/>
              <a:buAutoNum type="arabicPeriod"/>
            </a:pPr>
            <a:r>
              <a:rPr lang="en" sz="1700">
                <a:latin typeface="Georgia"/>
                <a:ea typeface="Georgia"/>
                <a:cs typeface="Georgia"/>
                <a:sym typeface="Georgia"/>
              </a:rPr>
              <a:t>Your original (CC-licensed) work,</a:t>
            </a:r>
            <a:endParaRPr sz="1700"/>
          </a:p>
          <a:p>
            <a:pPr indent="-260350" lvl="0" marL="254000" marR="0" rtl="0" algn="l">
              <a:lnSpc>
                <a:spcPct val="90000"/>
              </a:lnSpc>
              <a:spcBef>
                <a:spcPts val="0"/>
              </a:spcBef>
              <a:spcAft>
                <a:spcPts val="0"/>
              </a:spcAft>
              <a:buClr>
                <a:schemeClr val="dk1"/>
              </a:buClr>
              <a:buSzPts val="1700"/>
              <a:buFont typeface="Calibri"/>
              <a:buAutoNum type="arabicPeriod"/>
            </a:pPr>
            <a:r>
              <a:rPr lang="en" sz="1700">
                <a:latin typeface="Georgia"/>
                <a:ea typeface="Georgia"/>
                <a:cs typeface="Georgia"/>
                <a:sym typeface="Georgia"/>
              </a:rPr>
              <a:t>Copyrighted work you obtained permission to use, </a:t>
            </a:r>
            <a:endParaRPr/>
          </a:p>
          <a:p>
            <a:pPr indent="-260350" lvl="0" marL="254000" marR="0" rtl="0" algn="l">
              <a:lnSpc>
                <a:spcPct val="90000"/>
              </a:lnSpc>
              <a:spcBef>
                <a:spcPts val="0"/>
              </a:spcBef>
              <a:spcAft>
                <a:spcPts val="0"/>
              </a:spcAft>
              <a:buClr>
                <a:schemeClr val="dk1"/>
              </a:buClr>
              <a:buSzPts val="1700"/>
              <a:buFont typeface="Calibri"/>
              <a:buAutoNum type="arabicPeriod"/>
            </a:pPr>
            <a:r>
              <a:rPr lang="en" sz="1700">
                <a:latin typeface="Georgia"/>
                <a:ea typeface="Georgia"/>
                <a:cs typeface="Georgia"/>
                <a:sym typeface="Georgia"/>
              </a:rPr>
              <a:t>Copyrighted work under Fair Use, and/or</a:t>
            </a:r>
            <a:endParaRPr sz="1700">
              <a:latin typeface="Calibri"/>
              <a:ea typeface="Calibri"/>
              <a:cs typeface="Calibri"/>
              <a:sym typeface="Calibri"/>
            </a:endParaRPr>
          </a:p>
          <a:p>
            <a:pPr indent="-260350" lvl="0" marL="254000" marR="0" rtl="0" algn="l">
              <a:lnSpc>
                <a:spcPct val="90000"/>
              </a:lnSpc>
              <a:spcBef>
                <a:spcPts val="0"/>
              </a:spcBef>
              <a:spcAft>
                <a:spcPts val="0"/>
              </a:spcAft>
              <a:buClr>
                <a:schemeClr val="dk1"/>
              </a:buClr>
              <a:buSzPts val="1700"/>
              <a:buFont typeface="Calibri"/>
              <a:buAutoNum type="arabicPeriod"/>
            </a:pPr>
            <a:r>
              <a:rPr lang="en" sz="1700">
                <a:latin typeface="Georgia"/>
                <a:ea typeface="Georgia"/>
                <a:cs typeface="Georgia"/>
                <a:sym typeface="Georgia"/>
              </a:rPr>
              <a:t>Any combination of the above </a:t>
            </a:r>
            <a:r>
              <a:rPr b="1" lang="en" sz="1700">
                <a:latin typeface="Georgia"/>
                <a:ea typeface="Georgia"/>
                <a:cs typeface="Georgia"/>
                <a:sym typeface="Georgia"/>
              </a:rPr>
              <a:t> </a:t>
            </a:r>
            <a:endParaRPr/>
          </a:p>
          <a:p>
            <a:pPr indent="0" lvl="0" marL="0" marR="0" rtl="0" algn="l">
              <a:lnSpc>
                <a:spcPct val="90000"/>
              </a:lnSpc>
              <a:spcBef>
                <a:spcPts val="0"/>
              </a:spcBef>
              <a:spcAft>
                <a:spcPts val="0"/>
              </a:spcAft>
              <a:buClr>
                <a:schemeClr val="dk1"/>
              </a:buClr>
              <a:buSzPts val="1700"/>
              <a:buNone/>
            </a:pPr>
            <a:r>
              <a:t/>
            </a:r>
            <a:endParaRPr b="1" sz="1700">
              <a:latin typeface="Georgia"/>
              <a:ea typeface="Georgia"/>
              <a:cs typeface="Georgia"/>
              <a:sym typeface="Georgia"/>
            </a:endParaRPr>
          </a:p>
          <a:p>
            <a:pPr indent="0" lvl="0" marL="0" marR="0" rtl="0" algn="l">
              <a:lnSpc>
                <a:spcPct val="90000"/>
              </a:lnSpc>
              <a:spcBef>
                <a:spcPts val="0"/>
              </a:spcBef>
              <a:spcAft>
                <a:spcPts val="0"/>
              </a:spcAft>
              <a:buClr>
                <a:schemeClr val="dk1"/>
              </a:buClr>
              <a:buSzPts val="1700"/>
              <a:buNone/>
            </a:pPr>
            <a:r>
              <a:rPr b="1" lang="en" sz="1700">
                <a:latin typeface="Georgia"/>
                <a:ea typeface="Georgia"/>
                <a:cs typeface="Georgia"/>
                <a:sym typeface="Georgia"/>
              </a:rPr>
              <a:t>Regardless which type you use, the best practice is to cite/attribute every source and list its appropriate license.</a:t>
            </a:r>
            <a:endParaRPr sz="1700">
              <a:latin typeface="Calibri"/>
              <a:ea typeface="Calibri"/>
              <a:cs typeface="Calibri"/>
              <a:sym typeface="Calibri"/>
            </a:endParaRPr>
          </a:p>
        </p:txBody>
      </p:sp>
      <p:sp>
        <p:nvSpPr>
          <p:cNvPr id="278" name="Google Shape;278;p42"/>
          <p:cNvSpPr txBox="1"/>
          <p:nvPr/>
        </p:nvSpPr>
        <p:spPr>
          <a:xfrm>
            <a:off x="7413719" y="4993458"/>
            <a:ext cx="17304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4"/>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5"/>
              </a:rPr>
              <a:t>CC BY-SA</a:t>
            </a:r>
            <a:endParaRPr sz="500">
              <a:solidFill>
                <a:srgbClr val="FFFFF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3" name="Shape 283"/>
        <p:cNvGrpSpPr/>
        <p:nvPr/>
      </p:nvGrpSpPr>
      <p:grpSpPr>
        <a:xfrm>
          <a:off x="0" y="0"/>
          <a:ext cx="0" cy="0"/>
          <a:chOff x="0" y="0"/>
          <a:chExt cx="0" cy="0"/>
        </a:xfrm>
      </p:grpSpPr>
      <p:pic>
        <p:nvPicPr>
          <p:cNvPr descr="A picture containing drawing&#10;&#10;Description automatically generated" id="284" name="Google Shape;284;p43"/>
          <p:cNvPicPr preferRelativeResize="0"/>
          <p:nvPr/>
        </p:nvPicPr>
        <p:blipFill rotWithShape="1">
          <a:blip r:embed="rId3">
            <a:alphaModFix/>
          </a:blip>
          <a:srcRect b="-6123" l="-20" r="-351" t="0"/>
          <a:stretch/>
        </p:blipFill>
        <p:spPr>
          <a:xfrm>
            <a:off x="1992910" y="949276"/>
            <a:ext cx="5134661" cy="1886832"/>
          </a:xfrm>
          <a:prstGeom prst="rect">
            <a:avLst/>
          </a:prstGeom>
          <a:noFill/>
          <a:ln>
            <a:noFill/>
          </a:ln>
        </p:spPr>
      </p:pic>
      <p:pic>
        <p:nvPicPr>
          <p:cNvPr descr="A picture containing drawing&#10;&#10;Description automatically generated" id="285" name="Google Shape;285;p43"/>
          <p:cNvPicPr preferRelativeResize="0"/>
          <p:nvPr/>
        </p:nvPicPr>
        <p:blipFill rotWithShape="1">
          <a:blip r:embed="rId4">
            <a:alphaModFix/>
          </a:blip>
          <a:srcRect b="0" l="-59" r="507" t="0"/>
          <a:stretch/>
        </p:blipFill>
        <p:spPr>
          <a:xfrm>
            <a:off x="1959874" y="2830215"/>
            <a:ext cx="5224250" cy="1668812"/>
          </a:xfrm>
          <a:prstGeom prst="rect">
            <a:avLst/>
          </a:prstGeom>
          <a:noFill/>
          <a:ln>
            <a:noFill/>
          </a:ln>
        </p:spPr>
      </p:pic>
      <p:sp>
        <p:nvSpPr>
          <p:cNvPr id="286" name="Google Shape;286;p43"/>
          <p:cNvSpPr txBox="1"/>
          <p:nvPr/>
        </p:nvSpPr>
        <p:spPr>
          <a:xfrm>
            <a:off x="7114807" y="4693558"/>
            <a:ext cx="18300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5"/>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6"/>
              </a:rPr>
              <a:t>CC BY-SA-NC</a:t>
            </a:r>
            <a:endParaRPr sz="500">
              <a:solidFill>
                <a:srgbClr val="FFFFFF"/>
              </a:solidFill>
              <a:latin typeface="Calibri"/>
              <a:ea typeface="Calibri"/>
              <a:cs typeface="Calibri"/>
              <a:sym typeface="Calibri"/>
            </a:endParaRPr>
          </a:p>
        </p:txBody>
      </p:sp>
      <p:sp>
        <p:nvSpPr>
          <p:cNvPr id="287" name="Google Shape;287;p43"/>
          <p:cNvSpPr txBox="1"/>
          <p:nvPr/>
        </p:nvSpPr>
        <p:spPr>
          <a:xfrm>
            <a:off x="7114808" y="4896801"/>
            <a:ext cx="18300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7"/>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8"/>
              </a:rPr>
              <a:t>CC BY-SA-NC</a:t>
            </a:r>
            <a:endParaRPr sz="500">
              <a:solidFill>
                <a:srgbClr val="FFFFFF"/>
              </a:solidFill>
              <a:latin typeface="Calibri"/>
              <a:ea typeface="Calibri"/>
              <a:cs typeface="Calibri"/>
              <a:sym typeface="Calibri"/>
            </a:endParaRPr>
          </a:p>
        </p:txBody>
      </p:sp>
      <p:sp>
        <p:nvSpPr>
          <p:cNvPr id="288" name="Google Shape;288;p43"/>
          <p:cNvSpPr txBox="1"/>
          <p:nvPr/>
        </p:nvSpPr>
        <p:spPr>
          <a:xfrm>
            <a:off x="248725" y="295125"/>
            <a:ext cx="735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Calibri"/>
                <a:ea typeface="Calibri"/>
                <a:cs typeface="Calibri"/>
                <a:sym typeface="Calibri"/>
              </a:rPr>
              <a:t>Q1 of 4. </a:t>
            </a:r>
            <a:r>
              <a:rPr lang="en">
                <a:latin typeface="Calibri"/>
                <a:ea typeface="Calibri"/>
                <a:cs typeface="Calibri"/>
                <a:sym typeface="Calibri"/>
              </a:rPr>
              <a:t>What content can we use? </a:t>
            </a:r>
            <a:r>
              <a:rPr b="1" lang="en">
                <a:solidFill>
                  <a:schemeClr val="dk1"/>
                </a:solidFill>
                <a:latin typeface="Calibri"/>
                <a:ea typeface="Calibri"/>
                <a:cs typeface="Calibri"/>
                <a:sym typeface="Calibri"/>
              </a:rPr>
              <a:t>✅ </a:t>
            </a:r>
            <a:r>
              <a:rPr b="1" lang="en">
                <a:latin typeface="Calibri"/>
                <a:ea typeface="Calibri"/>
                <a:cs typeface="Calibri"/>
                <a:sym typeface="Calibri"/>
              </a:rPr>
              <a:t>Public Domain Materials </a:t>
            </a:r>
            <a:endParaRPr b="1">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26"/>
          <p:cNvPicPr preferRelativeResize="0"/>
          <p:nvPr/>
        </p:nvPicPr>
        <p:blipFill rotWithShape="1">
          <a:blip r:embed="rId3">
            <a:alphaModFix/>
          </a:blip>
          <a:srcRect b="0" l="12502" r="12495" t="0"/>
          <a:stretch/>
        </p:blipFill>
        <p:spPr>
          <a:xfrm>
            <a:off x="0" y="-1714500"/>
            <a:ext cx="9144003" cy="6858000"/>
          </a:xfrm>
          <a:prstGeom prst="rect">
            <a:avLst/>
          </a:prstGeom>
          <a:noFill/>
          <a:ln>
            <a:noFill/>
          </a:ln>
        </p:spPr>
      </p:pic>
      <p:sp>
        <p:nvSpPr>
          <p:cNvPr id="151" name="Google Shape;151;p26"/>
          <p:cNvSpPr txBox="1"/>
          <p:nvPr>
            <p:ph type="title"/>
          </p:nvPr>
        </p:nvSpPr>
        <p:spPr>
          <a:xfrm>
            <a:off x="311700" y="12936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Zooming Out: Why OER?</a:t>
            </a:r>
            <a:endParaRPr b="1">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pic>
        <p:nvPicPr>
          <p:cNvPr id="294" name="Google Shape;294;p44"/>
          <p:cNvPicPr preferRelativeResize="0"/>
          <p:nvPr/>
        </p:nvPicPr>
        <p:blipFill rotWithShape="1">
          <a:blip r:embed="rId3">
            <a:alphaModFix/>
          </a:blip>
          <a:srcRect b="3095" l="17263" r="10772" t="26556"/>
          <a:stretch/>
        </p:blipFill>
        <p:spPr>
          <a:xfrm>
            <a:off x="815138" y="199174"/>
            <a:ext cx="7899146" cy="4944325"/>
          </a:xfrm>
          <a:prstGeom prst="rect">
            <a:avLst/>
          </a:prstGeom>
          <a:noFill/>
          <a:ln>
            <a:noFill/>
          </a:ln>
        </p:spPr>
      </p:pic>
      <p:pic>
        <p:nvPicPr>
          <p:cNvPr id="295" name="Google Shape;295;p44"/>
          <p:cNvPicPr preferRelativeResize="0"/>
          <p:nvPr/>
        </p:nvPicPr>
        <p:blipFill rotWithShape="1">
          <a:blip r:embed="rId4">
            <a:alphaModFix/>
          </a:blip>
          <a:srcRect b="0" l="0" r="0" t="0"/>
          <a:stretch/>
        </p:blipFill>
        <p:spPr>
          <a:xfrm>
            <a:off x="180668" y="4280237"/>
            <a:ext cx="2172295" cy="765424"/>
          </a:xfrm>
          <a:prstGeom prst="rect">
            <a:avLst/>
          </a:prstGeom>
          <a:noFill/>
          <a:ln>
            <a:noFill/>
          </a:ln>
        </p:spPr>
      </p:pic>
      <p:sp>
        <p:nvSpPr>
          <p:cNvPr id="296" name="Google Shape;296;p44"/>
          <p:cNvSpPr txBox="1"/>
          <p:nvPr/>
        </p:nvSpPr>
        <p:spPr>
          <a:xfrm>
            <a:off x="136423" y="3728160"/>
            <a:ext cx="3283500" cy="515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dk1"/>
                </a:solidFill>
                <a:latin typeface="Calibri"/>
                <a:ea typeface="Calibri"/>
                <a:cs typeface="Calibri"/>
                <a:sym typeface="Calibri"/>
              </a:rPr>
              <a:t>“Redefining Women” icon collection</a:t>
            </a:r>
            <a:endParaRPr b="1"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thenounproject.com</a:t>
            </a:r>
            <a:endParaRPr sz="11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5"/>
          <p:cNvSpPr txBox="1"/>
          <p:nvPr>
            <p:ph type="title"/>
          </p:nvPr>
        </p:nvSpPr>
        <p:spPr>
          <a:xfrm>
            <a:off x="3897125" y="856500"/>
            <a:ext cx="5084400" cy="9633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37174"/>
              <a:buFont typeface="Calibri"/>
              <a:buNone/>
            </a:pPr>
            <a:r>
              <a:rPr lang="en" sz="2988"/>
              <a:t>Question 1 of 3</a:t>
            </a:r>
            <a:endParaRPr sz="2988"/>
          </a:p>
          <a:p>
            <a:pPr indent="0" lvl="0" marL="0" rtl="0" algn="l">
              <a:lnSpc>
                <a:spcPct val="90000"/>
              </a:lnSpc>
              <a:spcBef>
                <a:spcPts val="0"/>
              </a:spcBef>
              <a:spcAft>
                <a:spcPts val="0"/>
              </a:spcAft>
              <a:buClr>
                <a:schemeClr val="dk1"/>
              </a:buClr>
              <a:buSzPct val="100000"/>
              <a:buFont typeface="Calibri"/>
              <a:buNone/>
            </a:pPr>
            <a:r>
              <a:rPr b="1" lang="en" sz="4100"/>
              <a:t>What content can we use?</a:t>
            </a:r>
            <a:endParaRPr b="1" sz="4100"/>
          </a:p>
        </p:txBody>
      </p:sp>
      <p:pic>
        <p:nvPicPr>
          <p:cNvPr descr="A picture containing text, book, shelf, library&#10;&#10;Description automatically generated" id="303" name="Google Shape;303;p45"/>
          <p:cNvPicPr preferRelativeResize="0"/>
          <p:nvPr/>
        </p:nvPicPr>
        <p:blipFill rotWithShape="1">
          <a:blip r:embed="rId3">
            <a:alphaModFix/>
          </a:blip>
          <a:srcRect b="0" l="28806" r="32993" t="0"/>
          <a:stretch/>
        </p:blipFill>
        <p:spPr>
          <a:xfrm>
            <a:off x="1" y="8"/>
            <a:ext cx="3493008" cy="51435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04" name="Google Shape;304;p45"/>
          <p:cNvSpPr txBox="1"/>
          <p:nvPr>
            <p:ph idx="1" type="body"/>
          </p:nvPr>
        </p:nvSpPr>
        <p:spPr>
          <a:xfrm>
            <a:off x="3973322" y="2029968"/>
            <a:ext cx="4688400" cy="2613000"/>
          </a:xfrm>
          <a:prstGeom prst="rect">
            <a:avLst/>
          </a:prstGeom>
          <a:noFill/>
          <a:ln>
            <a:noFill/>
          </a:ln>
        </p:spPr>
        <p:txBody>
          <a:bodyPr anchorCtr="0" anchor="t" bIns="34275" lIns="68575" spcFirstLastPara="1" rIns="68575" wrap="square" tIns="34275">
            <a:normAutofit/>
          </a:bodyPr>
          <a:lstStyle/>
          <a:p>
            <a:pPr indent="-260350" lvl="0" marL="254000" marR="0" rtl="0" algn="l">
              <a:lnSpc>
                <a:spcPct val="90000"/>
              </a:lnSpc>
              <a:spcBef>
                <a:spcPts val="0"/>
              </a:spcBef>
              <a:spcAft>
                <a:spcPts val="0"/>
              </a:spcAft>
              <a:buClr>
                <a:schemeClr val="dk1"/>
              </a:buClr>
              <a:buSzPts val="1700"/>
              <a:buFont typeface="Calibri"/>
              <a:buAutoNum type="arabicPeriod"/>
            </a:pPr>
            <a:r>
              <a:rPr lang="en" sz="1700">
                <a:solidFill>
                  <a:schemeClr val="dk1"/>
                </a:solidFill>
                <a:latin typeface="Georgia"/>
                <a:ea typeface="Georgia"/>
                <a:cs typeface="Georgia"/>
                <a:sym typeface="Georgia"/>
              </a:rPr>
              <a:t>Public domain material,  </a:t>
            </a:r>
            <a:r>
              <a:rPr lang="en" sz="1700">
                <a:solidFill>
                  <a:schemeClr val="dk1"/>
                </a:solidFill>
              </a:rPr>
              <a:t> </a:t>
            </a:r>
            <a:endParaRPr sz="1700">
              <a:solidFill>
                <a:schemeClr val="dk1"/>
              </a:solidFill>
            </a:endParaRPr>
          </a:p>
          <a:p>
            <a:pPr indent="-260350" lvl="0" marL="254000" marR="0" rtl="0" algn="l">
              <a:lnSpc>
                <a:spcPct val="90000"/>
              </a:lnSpc>
              <a:spcBef>
                <a:spcPts val="0"/>
              </a:spcBef>
              <a:spcAft>
                <a:spcPts val="0"/>
              </a:spcAft>
              <a:buClr>
                <a:schemeClr val="dk1"/>
              </a:buClr>
              <a:buSzPts val="1700"/>
              <a:buFont typeface="Calibri"/>
              <a:buAutoNum type="arabicPeriod"/>
            </a:pPr>
            <a:r>
              <a:rPr b="1" lang="en" sz="1700">
                <a:solidFill>
                  <a:schemeClr val="dk1"/>
                </a:solidFill>
                <a:latin typeface="Georgia"/>
                <a:ea typeface="Georgia"/>
                <a:cs typeface="Georgia"/>
                <a:sym typeface="Georgia"/>
              </a:rPr>
              <a:t>Openly-licensed/Creative Commons resources,</a:t>
            </a:r>
            <a:endParaRPr b="1" sz="1700">
              <a:solidFill>
                <a:schemeClr val="dk1"/>
              </a:solidFill>
            </a:endParaRPr>
          </a:p>
          <a:p>
            <a:pPr indent="-260350" lvl="0" marL="254000" rtl="0" algn="l">
              <a:lnSpc>
                <a:spcPct val="90000"/>
              </a:lnSpc>
              <a:spcBef>
                <a:spcPts val="0"/>
              </a:spcBef>
              <a:spcAft>
                <a:spcPts val="0"/>
              </a:spcAft>
              <a:buClr>
                <a:schemeClr val="dk1"/>
              </a:buClr>
              <a:buSzPts val="1700"/>
              <a:buFont typeface="Calibri"/>
              <a:buAutoNum type="arabicPeriod"/>
            </a:pPr>
            <a:r>
              <a:rPr b="1" lang="en" sz="1700">
                <a:solidFill>
                  <a:schemeClr val="dk1"/>
                </a:solidFill>
                <a:latin typeface="Georgia"/>
                <a:ea typeface="Georgia"/>
                <a:cs typeface="Georgia"/>
                <a:sym typeface="Georgia"/>
              </a:rPr>
              <a:t>Your original (CC-licensed) work,</a:t>
            </a:r>
            <a:endParaRPr b="1" sz="1700">
              <a:solidFill>
                <a:schemeClr val="dk1"/>
              </a:solidFill>
            </a:endParaRPr>
          </a:p>
          <a:p>
            <a:pPr indent="-260350" lvl="0" marL="254000" marR="0" rtl="0" algn="l">
              <a:lnSpc>
                <a:spcPct val="90000"/>
              </a:lnSpc>
              <a:spcBef>
                <a:spcPts val="0"/>
              </a:spcBef>
              <a:spcAft>
                <a:spcPts val="0"/>
              </a:spcAft>
              <a:buClr>
                <a:schemeClr val="dk1"/>
              </a:buClr>
              <a:buSzPts val="1700"/>
              <a:buFont typeface="Calibri"/>
              <a:buAutoNum type="arabicPeriod"/>
            </a:pPr>
            <a:r>
              <a:rPr lang="en" sz="1700">
                <a:solidFill>
                  <a:schemeClr val="dk1"/>
                </a:solidFill>
                <a:latin typeface="Georgia"/>
                <a:ea typeface="Georgia"/>
                <a:cs typeface="Georgia"/>
                <a:sym typeface="Georgia"/>
              </a:rPr>
              <a:t>Copyrighted work you obtained permission to use, </a:t>
            </a:r>
            <a:endParaRPr>
              <a:solidFill>
                <a:schemeClr val="dk1"/>
              </a:solidFill>
            </a:endParaRPr>
          </a:p>
          <a:p>
            <a:pPr indent="-260350" lvl="0" marL="254000" marR="0" rtl="0" algn="l">
              <a:lnSpc>
                <a:spcPct val="90000"/>
              </a:lnSpc>
              <a:spcBef>
                <a:spcPts val="0"/>
              </a:spcBef>
              <a:spcAft>
                <a:spcPts val="0"/>
              </a:spcAft>
              <a:buClr>
                <a:schemeClr val="dk1"/>
              </a:buClr>
              <a:buSzPts val="1700"/>
              <a:buFont typeface="Calibri"/>
              <a:buAutoNum type="arabicPeriod"/>
            </a:pPr>
            <a:r>
              <a:rPr lang="en" sz="1700">
                <a:solidFill>
                  <a:schemeClr val="dk1"/>
                </a:solidFill>
                <a:latin typeface="Georgia"/>
                <a:ea typeface="Georgia"/>
                <a:cs typeface="Georgia"/>
                <a:sym typeface="Georgia"/>
              </a:rPr>
              <a:t>Copyrighted work under Fair Use, and/or</a:t>
            </a:r>
            <a:endParaRPr sz="1700">
              <a:solidFill>
                <a:schemeClr val="dk1"/>
              </a:solidFill>
              <a:latin typeface="Calibri"/>
              <a:ea typeface="Calibri"/>
              <a:cs typeface="Calibri"/>
              <a:sym typeface="Calibri"/>
            </a:endParaRPr>
          </a:p>
          <a:p>
            <a:pPr indent="0" lvl="0" marL="0" marR="0" rtl="0" algn="l">
              <a:lnSpc>
                <a:spcPct val="90000"/>
              </a:lnSpc>
              <a:spcBef>
                <a:spcPts val="0"/>
              </a:spcBef>
              <a:spcAft>
                <a:spcPts val="0"/>
              </a:spcAft>
              <a:buClr>
                <a:schemeClr val="dk1"/>
              </a:buClr>
              <a:buSzPts val="1700"/>
              <a:buNone/>
            </a:pPr>
            <a:r>
              <a:t/>
            </a:r>
            <a:endParaRPr sz="1700">
              <a:solidFill>
                <a:schemeClr val="dk1"/>
              </a:solidFill>
              <a:latin typeface="Georgia"/>
              <a:ea typeface="Georgia"/>
              <a:cs typeface="Georgia"/>
              <a:sym typeface="Georgia"/>
            </a:endParaRPr>
          </a:p>
          <a:p>
            <a:pPr indent="0" lvl="0" marL="0" marR="0" rtl="0" algn="l">
              <a:lnSpc>
                <a:spcPct val="90000"/>
              </a:lnSpc>
              <a:spcBef>
                <a:spcPts val="0"/>
              </a:spcBef>
              <a:spcAft>
                <a:spcPts val="0"/>
              </a:spcAft>
              <a:buClr>
                <a:schemeClr val="dk1"/>
              </a:buClr>
              <a:buSzPts val="1700"/>
              <a:buNone/>
            </a:pPr>
            <a:r>
              <a:rPr lang="en" sz="1700">
                <a:solidFill>
                  <a:schemeClr val="dk1"/>
                </a:solidFill>
                <a:latin typeface="Georgia"/>
                <a:ea typeface="Georgia"/>
                <a:cs typeface="Georgia"/>
                <a:sym typeface="Georgia"/>
              </a:rPr>
              <a:t>C</a:t>
            </a:r>
            <a:r>
              <a:rPr b="1" lang="en" sz="1700">
                <a:solidFill>
                  <a:schemeClr val="dk1"/>
                </a:solidFill>
                <a:latin typeface="Georgia"/>
                <a:ea typeface="Georgia"/>
                <a:cs typeface="Georgia"/>
                <a:sym typeface="Georgia"/>
              </a:rPr>
              <a:t>ite/attribute every source.</a:t>
            </a:r>
            <a:endParaRPr sz="1700">
              <a:solidFill>
                <a:schemeClr val="dk1"/>
              </a:solidFill>
              <a:latin typeface="Calibri"/>
              <a:ea typeface="Calibri"/>
              <a:cs typeface="Calibri"/>
              <a:sym typeface="Calibri"/>
            </a:endParaRPr>
          </a:p>
        </p:txBody>
      </p:sp>
      <p:sp>
        <p:nvSpPr>
          <p:cNvPr id="305" name="Google Shape;305;p45"/>
          <p:cNvSpPr txBox="1"/>
          <p:nvPr/>
        </p:nvSpPr>
        <p:spPr>
          <a:xfrm>
            <a:off x="7413719" y="4993458"/>
            <a:ext cx="17304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4"/>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5"/>
              </a:rPr>
              <a:t>CC BY-SA</a:t>
            </a:r>
            <a:endParaRPr sz="500">
              <a:solidFill>
                <a:srgbClr val="FFFFFF"/>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10" name="Shape 310"/>
        <p:cNvGrpSpPr/>
        <p:nvPr/>
      </p:nvGrpSpPr>
      <p:grpSpPr>
        <a:xfrm>
          <a:off x="0" y="0"/>
          <a:ext cx="0" cy="0"/>
          <a:chOff x="0" y="0"/>
          <a:chExt cx="0" cy="0"/>
        </a:xfrm>
      </p:grpSpPr>
      <p:sp>
        <p:nvSpPr>
          <p:cNvPr id="311" name="Google Shape;311;p46"/>
          <p:cNvSpPr/>
          <p:nvPr/>
        </p:nvSpPr>
        <p:spPr>
          <a:xfrm>
            <a:off x="0" y="0"/>
            <a:ext cx="9144000" cy="5143500"/>
          </a:xfrm>
          <a:prstGeom prst="rect">
            <a:avLst/>
          </a:prstGeom>
          <a:solidFill>
            <a:srgbClr val="13254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12" name="Google Shape;312;p46"/>
          <p:cNvSpPr txBox="1"/>
          <p:nvPr>
            <p:ph type="title"/>
          </p:nvPr>
        </p:nvSpPr>
        <p:spPr>
          <a:xfrm>
            <a:off x="811950" y="2781500"/>
            <a:ext cx="7759800" cy="13083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rgbClr val="FFFFFF"/>
              </a:buClr>
              <a:buSzPct val="100000"/>
              <a:buFont typeface="Calibri"/>
              <a:buNone/>
            </a:pPr>
            <a:r>
              <a:rPr lang="en" sz="4100">
                <a:solidFill>
                  <a:srgbClr val="FFFFFF"/>
                </a:solidFill>
              </a:rPr>
              <a:t>The Open Education Community </a:t>
            </a:r>
            <a:r>
              <a:rPr b="1" lang="en" sz="4100">
                <a:solidFill>
                  <a:srgbClr val="FFFFFF"/>
                </a:solidFill>
              </a:rPr>
              <a:t>recommends</a:t>
            </a:r>
            <a:r>
              <a:rPr lang="en" sz="4100">
                <a:solidFill>
                  <a:srgbClr val="FFFFFF"/>
                </a:solidFill>
              </a:rPr>
              <a:t> CC-BY for all educational materials.</a:t>
            </a:r>
            <a:endParaRPr/>
          </a:p>
        </p:txBody>
      </p:sp>
      <p:pic>
        <p:nvPicPr>
          <p:cNvPr descr="CC BY button" id="313" name="Google Shape;313;p46"/>
          <p:cNvPicPr preferRelativeResize="0"/>
          <p:nvPr/>
        </p:nvPicPr>
        <p:blipFill rotWithShape="1">
          <a:blip r:embed="rId3">
            <a:alphaModFix/>
          </a:blip>
          <a:srcRect b="-4035" l="-2014" r="-1280" t="-239"/>
          <a:stretch/>
        </p:blipFill>
        <p:spPr>
          <a:xfrm>
            <a:off x="2316203" y="778150"/>
            <a:ext cx="4511600" cy="1594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8" name="Shape 318"/>
        <p:cNvGrpSpPr/>
        <p:nvPr/>
      </p:nvGrpSpPr>
      <p:grpSpPr>
        <a:xfrm>
          <a:off x="0" y="0"/>
          <a:ext cx="0" cy="0"/>
          <a:chOff x="0" y="0"/>
          <a:chExt cx="0" cy="0"/>
        </a:xfrm>
      </p:grpSpPr>
      <p:sp>
        <p:nvSpPr>
          <p:cNvPr id="319" name="Google Shape;319;p47"/>
          <p:cNvSpPr/>
          <p:nvPr/>
        </p:nvSpPr>
        <p:spPr>
          <a:xfrm>
            <a:off x="0" y="2188028"/>
            <a:ext cx="9144000" cy="2955600"/>
          </a:xfrm>
          <a:prstGeom prst="rect">
            <a:avLst/>
          </a:prstGeom>
          <a:solidFill>
            <a:srgbClr val="3F3F3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320" name="Google Shape;320;p47"/>
          <p:cNvSpPr txBox="1"/>
          <p:nvPr>
            <p:ph type="title"/>
          </p:nvPr>
        </p:nvSpPr>
        <p:spPr>
          <a:xfrm>
            <a:off x="487837" y="3419642"/>
            <a:ext cx="8176200" cy="1279800"/>
          </a:xfrm>
          <a:prstGeom prst="rect">
            <a:avLst/>
          </a:prstGeom>
          <a:noFill/>
          <a:ln>
            <a:noFill/>
          </a:ln>
        </p:spPr>
        <p:txBody>
          <a:bodyPr anchorCtr="0" anchor="b" bIns="34275" lIns="68575" spcFirstLastPara="1" rIns="68575" wrap="square" tIns="34275">
            <a:normAutofit fontScale="90000"/>
          </a:bodyPr>
          <a:lstStyle/>
          <a:p>
            <a:pPr indent="0" lvl="0" marL="0" rtl="0" algn="ctr">
              <a:lnSpc>
                <a:spcPct val="90000"/>
              </a:lnSpc>
              <a:spcBef>
                <a:spcPts val="0"/>
              </a:spcBef>
              <a:spcAft>
                <a:spcPts val="0"/>
              </a:spcAft>
              <a:buClr>
                <a:schemeClr val="lt1"/>
              </a:buClr>
              <a:buSzPct val="100000"/>
              <a:buFont typeface="Proxima Nova"/>
              <a:buNone/>
            </a:pPr>
            <a:r>
              <a:rPr b="0" i="1" lang="en" sz="3000">
                <a:solidFill>
                  <a:schemeClr val="lt1"/>
                </a:solidFill>
                <a:latin typeface="Proxima Nova"/>
                <a:ea typeface="Proxima Nova"/>
                <a:cs typeface="Proxima Nova"/>
                <a:sym typeface="Proxima Nova"/>
              </a:rPr>
              <a:t>Non-Commercial = “not primarily intended for or directed towards commercial advantage or monetary compensation.” </a:t>
            </a:r>
            <a:endParaRPr/>
          </a:p>
        </p:txBody>
      </p:sp>
      <p:pic>
        <p:nvPicPr>
          <p:cNvPr id="321" name="Google Shape;321;p47"/>
          <p:cNvPicPr preferRelativeResize="0"/>
          <p:nvPr>
            <p:ph idx="1" type="body"/>
          </p:nvPr>
        </p:nvPicPr>
        <p:blipFill rotWithShape="1">
          <a:blip r:embed="rId3">
            <a:alphaModFix/>
          </a:blip>
          <a:srcRect b="327" l="0" r="0" t="327"/>
          <a:stretch/>
        </p:blipFill>
        <p:spPr>
          <a:xfrm>
            <a:off x="1316425" y="518800"/>
            <a:ext cx="6519000" cy="2266800"/>
          </a:xfrm>
          <a:prstGeom prst="rect">
            <a:avLst/>
          </a:prstGeom>
          <a:noFill/>
          <a:ln>
            <a:noFill/>
          </a:ln>
        </p:spPr>
      </p:pic>
      <p:sp>
        <p:nvSpPr>
          <p:cNvPr id="322" name="Google Shape;322;p47"/>
          <p:cNvSpPr txBox="1"/>
          <p:nvPr/>
        </p:nvSpPr>
        <p:spPr>
          <a:xfrm>
            <a:off x="7503912" y="4997521"/>
            <a:ext cx="16401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4"/>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5"/>
              </a:rPr>
              <a:t>CC BY</a:t>
            </a:r>
            <a:endParaRPr sz="500">
              <a:solidFill>
                <a:srgbClr val="FFFF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7" name="Shape 327"/>
        <p:cNvGrpSpPr/>
        <p:nvPr/>
      </p:nvGrpSpPr>
      <p:grpSpPr>
        <a:xfrm>
          <a:off x="0" y="0"/>
          <a:ext cx="0" cy="0"/>
          <a:chOff x="0" y="0"/>
          <a:chExt cx="0" cy="0"/>
        </a:xfrm>
      </p:grpSpPr>
      <p:sp>
        <p:nvSpPr>
          <p:cNvPr id="328" name="Google Shape;328;p48"/>
          <p:cNvSpPr txBox="1"/>
          <p:nvPr>
            <p:ph type="title"/>
          </p:nvPr>
        </p:nvSpPr>
        <p:spPr>
          <a:xfrm>
            <a:off x="15201" y="565625"/>
            <a:ext cx="9144000" cy="6978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Clr>
                <a:srgbClr val="FFFFFF"/>
              </a:buClr>
              <a:buSzPts val="3690"/>
              <a:buFont typeface="Calibri"/>
              <a:buNone/>
            </a:pPr>
            <a:r>
              <a:rPr b="1" lang="en" sz="2790"/>
              <a:t>“No Derivative” ND Content</a:t>
            </a:r>
            <a:endParaRPr sz="2790"/>
          </a:p>
          <a:p>
            <a:pPr indent="0" lvl="0" marL="0" rtl="0" algn="ctr">
              <a:lnSpc>
                <a:spcPct val="90000"/>
              </a:lnSpc>
              <a:spcBef>
                <a:spcPts val="0"/>
              </a:spcBef>
              <a:spcAft>
                <a:spcPts val="0"/>
              </a:spcAft>
              <a:buClr>
                <a:srgbClr val="FFFFFF"/>
              </a:buClr>
              <a:buSzPts val="3690"/>
              <a:buFont typeface="Calibri"/>
              <a:buNone/>
            </a:pPr>
            <a:r>
              <a:rPr lang="en" sz="2690"/>
              <a:t>Sure, you </a:t>
            </a:r>
            <a:r>
              <a:rPr lang="en" sz="2690"/>
              <a:t>can use it. You just can’t change ANYTHING.</a:t>
            </a:r>
            <a:endParaRPr sz="1520"/>
          </a:p>
        </p:txBody>
      </p:sp>
      <p:cxnSp>
        <p:nvCxnSpPr>
          <p:cNvPr id="329" name="Google Shape;329;p48"/>
          <p:cNvCxnSpPr/>
          <p:nvPr/>
        </p:nvCxnSpPr>
        <p:spPr>
          <a:xfrm>
            <a:off x="1562109" y="1541769"/>
            <a:ext cx="5829300" cy="0"/>
          </a:xfrm>
          <a:prstGeom prst="straightConnector1">
            <a:avLst/>
          </a:prstGeom>
          <a:noFill/>
          <a:ln cap="flat" cmpd="sng" w="22225">
            <a:solidFill>
              <a:srgbClr val="D9D9D9"/>
            </a:solidFill>
            <a:prstDash val="solid"/>
            <a:miter lim="800000"/>
            <a:headEnd len="sm" w="sm" type="none"/>
            <a:tailEnd len="sm" w="sm" type="none"/>
          </a:ln>
        </p:spPr>
      </p:cxnSp>
      <p:pic>
        <p:nvPicPr>
          <p:cNvPr id="330" name="Google Shape;330;p48"/>
          <p:cNvPicPr preferRelativeResize="0"/>
          <p:nvPr>
            <p:ph idx="1" type="body"/>
          </p:nvPr>
        </p:nvPicPr>
        <p:blipFill rotWithShape="1">
          <a:blip r:embed="rId3">
            <a:alphaModFix/>
          </a:blip>
          <a:srcRect b="0" l="1672" r="1672" t="0"/>
          <a:stretch/>
        </p:blipFill>
        <p:spPr>
          <a:xfrm>
            <a:off x="1295401" y="1947623"/>
            <a:ext cx="2555400" cy="2555400"/>
          </a:xfrm>
          <a:prstGeom prst="rect">
            <a:avLst/>
          </a:prstGeom>
          <a:noFill/>
          <a:ln>
            <a:noFill/>
          </a:ln>
        </p:spPr>
      </p:pic>
      <p:cxnSp>
        <p:nvCxnSpPr>
          <p:cNvPr id="331" name="Google Shape;331;p48"/>
          <p:cNvCxnSpPr/>
          <p:nvPr/>
        </p:nvCxnSpPr>
        <p:spPr>
          <a:xfrm>
            <a:off x="4587209" y="1947627"/>
            <a:ext cx="0" cy="2743200"/>
          </a:xfrm>
          <a:prstGeom prst="straightConnector1">
            <a:avLst/>
          </a:prstGeom>
          <a:noFill/>
          <a:ln cap="flat" cmpd="dbl" w="101600">
            <a:solidFill>
              <a:srgbClr val="595959"/>
            </a:solidFill>
            <a:prstDash val="solid"/>
            <a:miter lim="800000"/>
            <a:headEnd len="sm" w="sm" type="none"/>
            <a:tailEnd len="sm" w="sm" type="none"/>
          </a:ln>
        </p:spPr>
      </p:cxnSp>
      <p:pic>
        <p:nvPicPr>
          <p:cNvPr descr="CC license chart from least to most freedom" id="332" name="Google Shape;332;p48"/>
          <p:cNvPicPr preferRelativeResize="0"/>
          <p:nvPr/>
        </p:nvPicPr>
        <p:blipFill rotWithShape="1">
          <a:blip r:embed="rId4">
            <a:alphaModFix/>
          </a:blip>
          <a:srcRect b="0" l="0" r="0" t="2381"/>
          <a:stretch/>
        </p:blipFill>
        <p:spPr>
          <a:xfrm>
            <a:off x="4927601" y="1820114"/>
            <a:ext cx="3904345" cy="299822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sp>
        <p:nvSpPr>
          <p:cNvPr id="338" name="Google Shape;338;p49"/>
          <p:cNvSpPr txBox="1"/>
          <p:nvPr>
            <p:ph type="title"/>
          </p:nvPr>
        </p:nvSpPr>
        <p:spPr>
          <a:xfrm>
            <a:off x="3897125" y="856500"/>
            <a:ext cx="5084400" cy="963300"/>
          </a:xfrm>
          <a:prstGeom prst="rect">
            <a:avLst/>
          </a:prstGeom>
          <a:noFill/>
          <a:ln>
            <a:noFill/>
          </a:ln>
        </p:spPr>
        <p:txBody>
          <a:bodyPr anchorCtr="0" anchor="b" bIns="34275" lIns="68575" spcFirstLastPara="1" rIns="68575" wrap="square" tIns="34275">
            <a:normAutofit fontScale="90000"/>
          </a:bodyPr>
          <a:lstStyle/>
          <a:p>
            <a:pPr indent="0" lvl="0" marL="0" rtl="0" algn="l">
              <a:lnSpc>
                <a:spcPct val="90000"/>
              </a:lnSpc>
              <a:spcBef>
                <a:spcPts val="0"/>
              </a:spcBef>
              <a:spcAft>
                <a:spcPts val="0"/>
              </a:spcAft>
              <a:buClr>
                <a:schemeClr val="dk1"/>
              </a:buClr>
              <a:buSzPct val="137174"/>
              <a:buFont typeface="Calibri"/>
              <a:buNone/>
            </a:pPr>
            <a:r>
              <a:rPr lang="en" sz="2988"/>
              <a:t>Question 1 of 3</a:t>
            </a:r>
            <a:endParaRPr sz="2988"/>
          </a:p>
          <a:p>
            <a:pPr indent="0" lvl="0" marL="0" rtl="0" algn="l">
              <a:lnSpc>
                <a:spcPct val="90000"/>
              </a:lnSpc>
              <a:spcBef>
                <a:spcPts val="0"/>
              </a:spcBef>
              <a:spcAft>
                <a:spcPts val="0"/>
              </a:spcAft>
              <a:buClr>
                <a:schemeClr val="dk1"/>
              </a:buClr>
              <a:buSzPct val="100000"/>
              <a:buFont typeface="Calibri"/>
              <a:buNone/>
            </a:pPr>
            <a:r>
              <a:rPr b="1" lang="en" sz="4100"/>
              <a:t>What content can we use?</a:t>
            </a:r>
            <a:endParaRPr b="1" sz="4100"/>
          </a:p>
        </p:txBody>
      </p:sp>
      <p:pic>
        <p:nvPicPr>
          <p:cNvPr descr="A picture containing text, book, shelf, library&#10;&#10;Description automatically generated" id="339" name="Google Shape;339;p49"/>
          <p:cNvPicPr preferRelativeResize="0"/>
          <p:nvPr/>
        </p:nvPicPr>
        <p:blipFill rotWithShape="1">
          <a:blip r:embed="rId3">
            <a:alphaModFix/>
          </a:blip>
          <a:srcRect b="0" l="28806" r="32993" t="0"/>
          <a:stretch/>
        </p:blipFill>
        <p:spPr>
          <a:xfrm>
            <a:off x="1" y="8"/>
            <a:ext cx="3493008" cy="51435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sp>
        <p:nvSpPr>
          <p:cNvPr id="340" name="Google Shape;340;p49"/>
          <p:cNvSpPr txBox="1"/>
          <p:nvPr>
            <p:ph idx="1" type="body"/>
          </p:nvPr>
        </p:nvSpPr>
        <p:spPr>
          <a:xfrm>
            <a:off x="3973325" y="2029975"/>
            <a:ext cx="5084400" cy="2613000"/>
          </a:xfrm>
          <a:prstGeom prst="rect">
            <a:avLst/>
          </a:prstGeom>
          <a:noFill/>
          <a:ln>
            <a:noFill/>
          </a:ln>
        </p:spPr>
        <p:txBody>
          <a:bodyPr anchorCtr="0" anchor="t" bIns="34275" lIns="68575" spcFirstLastPara="1" rIns="68575" wrap="square" tIns="34275">
            <a:normAutofit/>
          </a:bodyPr>
          <a:lstStyle/>
          <a:p>
            <a:pPr indent="-260350" lvl="0" marL="254000" marR="0" rtl="0" algn="l">
              <a:lnSpc>
                <a:spcPct val="90000"/>
              </a:lnSpc>
              <a:spcBef>
                <a:spcPts val="0"/>
              </a:spcBef>
              <a:spcAft>
                <a:spcPts val="0"/>
              </a:spcAft>
              <a:buClr>
                <a:schemeClr val="dk1"/>
              </a:buClr>
              <a:buSzPts val="1700"/>
              <a:buFont typeface="Calibri"/>
              <a:buAutoNum type="arabicPeriod"/>
            </a:pPr>
            <a:r>
              <a:rPr lang="en" sz="1700">
                <a:solidFill>
                  <a:schemeClr val="dk1"/>
                </a:solidFill>
              </a:rPr>
              <a:t>Public domain material,   </a:t>
            </a:r>
            <a:endParaRPr sz="1700">
              <a:solidFill>
                <a:schemeClr val="dk1"/>
              </a:solidFill>
            </a:endParaRPr>
          </a:p>
          <a:p>
            <a:pPr indent="-260350" lvl="0" marL="254000" marR="0" rtl="0" algn="l">
              <a:lnSpc>
                <a:spcPct val="90000"/>
              </a:lnSpc>
              <a:spcBef>
                <a:spcPts val="0"/>
              </a:spcBef>
              <a:spcAft>
                <a:spcPts val="0"/>
              </a:spcAft>
              <a:buClr>
                <a:schemeClr val="dk1"/>
              </a:buClr>
              <a:buSzPts val="1700"/>
              <a:buAutoNum type="arabicPeriod"/>
            </a:pPr>
            <a:r>
              <a:rPr lang="en" sz="1700">
                <a:solidFill>
                  <a:schemeClr val="dk1"/>
                </a:solidFill>
              </a:rPr>
              <a:t>Openly-licensed/Creative Commons resources,</a:t>
            </a:r>
            <a:endParaRPr sz="1700">
              <a:solidFill>
                <a:schemeClr val="dk1"/>
              </a:solidFill>
            </a:endParaRPr>
          </a:p>
          <a:p>
            <a:pPr indent="-260350" lvl="0" marL="254000" rtl="0" algn="l">
              <a:lnSpc>
                <a:spcPct val="90000"/>
              </a:lnSpc>
              <a:spcBef>
                <a:spcPts val="0"/>
              </a:spcBef>
              <a:spcAft>
                <a:spcPts val="0"/>
              </a:spcAft>
              <a:buClr>
                <a:schemeClr val="dk1"/>
              </a:buClr>
              <a:buSzPts val="1700"/>
              <a:buAutoNum type="arabicPeriod"/>
            </a:pPr>
            <a:r>
              <a:rPr lang="en" sz="1700">
                <a:solidFill>
                  <a:schemeClr val="dk1"/>
                </a:solidFill>
              </a:rPr>
              <a:t>Your original (CC-licensed) work,</a:t>
            </a:r>
            <a:endParaRPr sz="1700">
              <a:solidFill>
                <a:schemeClr val="dk1"/>
              </a:solidFill>
            </a:endParaRPr>
          </a:p>
          <a:p>
            <a:pPr indent="-260350" lvl="0" marL="254000" marR="0" rtl="0" algn="l">
              <a:lnSpc>
                <a:spcPct val="90000"/>
              </a:lnSpc>
              <a:spcBef>
                <a:spcPts val="0"/>
              </a:spcBef>
              <a:spcAft>
                <a:spcPts val="0"/>
              </a:spcAft>
              <a:buClr>
                <a:schemeClr val="dk1"/>
              </a:buClr>
              <a:buSzPts val="1700"/>
              <a:buAutoNum type="arabicPeriod"/>
            </a:pPr>
            <a:r>
              <a:rPr b="1" lang="en" sz="1700">
                <a:solidFill>
                  <a:schemeClr val="dk1"/>
                </a:solidFill>
              </a:rPr>
              <a:t>Copyrighted work you obtained permission to use, </a:t>
            </a:r>
            <a:endParaRPr b="1">
              <a:solidFill>
                <a:schemeClr val="dk1"/>
              </a:solidFill>
            </a:endParaRPr>
          </a:p>
          <a:p>
            <a:pPr indent="-260350" lvl="0" marL="254000" marR="0" rtl="0" algn="l">
              <a:lnSpc>
                <a:spcPct val="90000"/>
              </a:lnSpc>
              <a:spcBef>
                <a:spcPts val="0"/>
              </a:spcBef>
              <a:spcAft>
                <a:spcPts val="0"/>
              </a:spcAft>
              <a:buClr>
                <a:schemeClr val="dk1"/>
              </a:buClr>
              <a:buSzPts val="1700"/>
              <a:buAutoNum type="arabicPeriod"/>
            </a:pPr>
            <a:r>
              <a:rPr b="1" lang="en" sz="1700">
                <a:solidFill>
                  <a:schemeClr val="dk1"/>
                </a:solidFill>
              </a:rPr>
              <a:t>Copyrighted work under Fair Use, and/or</a:t>
            </a:r>
            <a:endParaRPr b="1" sz="1700">
              <a:solidFill>
                <a:schemeClr val="dk1"/>
              </a:solidFill>
            </a:endParaRPr>
          </a:p>
          <a:p>
            <a:pPr indent="-260350" lvl="0" marL="254000" marR="0" rtl="0" algn="l">
              <a:lnSpc>
                <a:spcPct val="90000"/>
              </a:lnSpc>
              <a:spcBef>
                <a:spcPts val="0"/>
              </a:spcBef>
              <a:spcAft>
                <a:spcPts val="0"/>
              </a:spcAft>
              <a:buClr>
                <a:schemeClr val="dk1"/>
              </a:buClr>
              <a:buSzPts val="1700"/>
              <a:buFont typeface="Calibri"/>
              <a:buAutoNum type="arabicPeriod"/>
            </a:pPr>
            <a:r>
              <a:rPr lang="en" sz="1700">
                <a:solidFill>
                  <a:schemeClr val="dk1"/>
                </a:solidFill>
              </a:rPr>
              <a:t>Any combination of the above </a:t>
            </a:r>
            <a:r>
              <a:rPr b="1" lang="en" sz="1700">
                <a:solidFill>
                  <a:schemeClr val="dk1"/>
                </a:solidFill>
              </a:rPr>
              <a:t> </a:t>
            </a:r>
            <a:endParaRPr>
              <a:solidFill>
                <a:schemeClr val="dk1"/>
              </a:solidFill>
            </a:endParaRPr>
          </a:p>
          <a:p>
            <a:pPr indent="0" lvl="0" marL="0" marR="0" rtl="0" algn="l">
              <a:lnSpc>
                <a:spcPct val="90000"/>
              </a:lnSpc>
              <a:spcBef>
                <a:spcPts val="0"/>
              </a:spcBef>
              <a:spcAft>
                <a:spcPts val="0"/>
              </a:spcAft>
              <a:buClr>
                <a:schemeClr val="dk1"/>
              </a:buClr>
              <a:buSzPts val="1700"/>
              <a:buNone/>
            </a:pPr>
            <a:r>
              <a:t/>
            </a:r>
            <a:endParaRPr b="1" sz="1700">
              <a:solidFill>
                <a:schemeClr val="dk1"/>
              </a:solidFill>
            </a:endParaRPr>
          </a:p>
          <a:p>
            <a:pPr indent="0" lvl="0" marL="0" marR="0" rtl="0" algn="l">
              <a:lnSpc>
                <a:spcPct val="90000"/>
              </a:lnSpc>
              <a:spcBef>
                <a:spcPts val="0"/>
              </a:spcBef>
              <a:spcAft>
                <a:spcPts val="0"/>
              </a:spcAft>
              <a:buClr>
                <a:schemeClr val="dk1"/>
              </a:buClr>
              <a:buSzPts val="1700"/>
              <a:buNone/>
            </a:pPr>
            <a:r>
              <a:rPr b="1" lang="en" sz="1700">
                <a:solidFill>
                  <a:schemeClr val="dk1"/>
                </a:solidFill>
              </a:rPr>
              <a:t>Cite/attribute every source.</a:t>
            </a:r>
            <a:endParaRPr sz="1700">
              <a:solidFill>
                <a:schemeClr val="dk1"/>
              </a:solidFill>
            </a:endParaRPr>
          </a:p>
        </p:txBody>
      </p:sp>
      <p:sp>
        <p:nvSpPr>
          <p:cNvPr id="341" name="Google Shape;341;p49"/>
          <p:cNvSpPr txBox="1"/>
          <p:nvPr/>
        </p:nvSpPr>
        <p:spPr>
          <a:xfrm>
            <a:off x="7413719" y="4993458"/>
            <a:ext cx="17304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4"/>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5"/>
              </a:rPr>
              <a:t>CC BY-SA</a:t>
            </a:r>
            <a:endParaRPr sz="500">
              <a:solidFill>
                <a:srgbClr val="FFFFFF"/>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0"/>
          <p:cNvSpPr txBox="1"/>
          <p:nvPr>
            <p:ph type="title"/>
          </p:nvPr>
        </p:nvSpPr>
        <p:spPr>
          <a:xfrm>
            <a:off x="629841" y="342900"/>
            <a:ext cx="2949300" cy="1200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a:t>Fair Use? </a:t>
            </a:r>
            <a:endParaRPr/>
          </a:p>
          <a:p>
            <a:pPr indent="0" lvl="0" marL="0" rtl="0" algn="l">
              <a:lnSpc>
                <a:spcPct val="80000"/>
              </a:lnSpc>
              <a:spcBef>
                <a:spcPts val="0"/>
              </a:spcBef>
              <a:spcAft>
                <a:spcPts val="0"/>
              </a:spcAft>
              <a:buNone/>
            </a:pPr>
            <a:r>
              <a:rPr lang="en" sz="1700"/>
              <a:t>Is your use transformative? </a:t>
            </a:r>
            <a:endParaRPr sz="2500"/>
          </a:p>
          <a:p>
            <a:pPr indent="0" lvl="0" marL="0" rtl="0" algn="l">
              <a:lnSpc>
                <a:spcPct val="80000"/>
              </a:lnSpc>
              <a:spcBef>
                <a:spcPts val="1200"/>
              </a:spcBef>
              <a:spcAft>
                <a:spcPts val="1200"/>
              </a:spcAft>
              <a:buClr>
                <a:schemeClr val="dk1"/>
              </a:buClr>
              <a:buSzPts val="1100"/>
              <a:buFont typeface="Arial"/>
              <a:buNone/>
            </a:pPr>
            <a:r>
              <a:rPr lang="en" sz="1600"/>
              <a:t>Think of the research paper… </a:t>
            </a:r>
            <a:endParaRPr/>
          </a:p>
        </p:txBody>
      </p:sp>
      <p:sp>
        <p:nvSpPr>
          <p:cNvPr id="347" name="Google Shape;347;p50"/>
          <p:cNvSpPr txBox="1"/>
          <p:nvPr>
            <p:ph idx="1" type="body"/>
          </p:nvPr>
        </p:nvSpPr>
        <p:spPr>
          <a:xfrm>
            <a:off x="629841" y="1543050"/>
            <a:ext cx="2949300" cy="2858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sz="1600">
                <a:solidFill>
                  <a:schemeClr val="dk1"/>
                </a:solidFill>
              </a:rPr>
              <a:t>Courts consider…</a:t>
            </a:r>
            <a:endParaRPr sz="1600">
              <a:solidFill>
                <a:schemeClr val="dk1"/>
              </a:solidFill>
            </a:endParaRPr>
          </a:p>
          <a:p>
            <a:pPr indent="-215900" lvl="0" marL="254000" rtl="0" algn="l">
              <a:lnSpc>
                <a:spcPct val="80000"/>
              </a:lnSpc>
              <a:spcBef>
                <a:spcPts val="0"/>
              </a:spcBef>
              <a:spcAft>
                <a:spcPts val="0"/>
              </a:spcAft>
              <a:buSzPts val="1600"/>
              <a:buAutoNum type="arabicParenR"/>
            </a:pPr>
            <a:r>
              <a:rPr lang="en" sz="1600">
                <a:solidFill>
                  <a:schemeClr val="dk1"/>
                </a:solidFill>
              </a:rPr>
              <a:t>the purpose and character of your use, </a:t>
            </a:r>
            <a:endParaRPr sz="1600">
              <a:solidFill>
                <a:schemeClr val="dk1"/>
              </a:solidFill>
            </a:endParaRPr>
          </a:p>
          <a:p>
            <a:pPr indent="-215900" lvl="0" marL="254000" rtl="0" algn="l">
              <a:lnSpc>
                <a:spcPct val="80000"/>
              </a:lnSpc>
              <a:spcBef>
                <a:spcPts val="0"/>
              </a:spcBef>
              <a:spcAft>
                <a:spcPts val="0"/>
              </a:spcAft>
              <a:buSzPts val="1600"/>
              <a:buAutoNum type="arabicParenR"/>
            </a:pPr>
            <a:r>
              <a:rPr lang="en" sz="1600">
                <a:solidFill>
                  <a:schemeClr val="dk1"/>
                </a:solidFill>
              </a:rPr>
              <a:t>the nature of the copyrighted work, </a:t>
            </a:r>
            <a:endParaRPr sz="1600">
              <a:solidFill>
                <a:schemeClr val="dk1"/>
              </a:solidFill>
            </a:endParaRPr>
          </a:p>
          <a:p>
            <a:pPr indent="-215900" lvl="0" marL="254000" rtl="0" algn="l">
              <a:lnSpc>
                <a:spcPct val="80000"/>
              </a:lnSpc>
              <a:spcBef>
                <a:spcPts val="0"/>
              </a:spcBef>
              <a:spcAft>
                <a:spcPts val="0"/>
              </a:spcAft>
              <a:buSzPts val="1600"/>
              <a:buAutoNum type="arabicParenR"/>
            </a:pPr>
            <a:r>
              <a:rPr lang="en" sz="1600">
                <a:solidFill>
                  <a:schemeClr val="dk1"/>
                </a:solidFill>
              </a:rPr>
              <a:t>the amount and substantiality of the portion taken, and </a:t>
            </a:r>
            <a:endParaRPr sz="1600">
              <a:solidFill>
                <a:schemeClr val="dk1"/>
              </a:solidFill>
            </a:endParaRPr>
          </a:p>
          <a:p>
            <a:pPr indent="-215900" lvl="0" marL="254000" rtl="0" algn="l">
              <a:lnSpc>
                <a:spcPct val="80000"/>
              </a:lnSpc>
              <a:spcBef>
                <a:spcPts val="0"/>
              </a:spcBef>
              <a:spcAft>
                <a:spcPts val="0"/>
              </a:spcAft>
              <a:buSzPts val="1600"/>
              <a:buAutoNum type="arabicParenR"/>
            </a:pPr>
            <a:r>
              <a:rPr lang="en" sz="1600">
                <a:solidFill>
                  <a:schemeClr val="dk1"/>
                </a:solidFill>
              </a:rPr>
              <a:t>the effect of the use upon the potential market. </a:t>
            </a:r>
            <a:endParaRPr sz="1600">
              <a:solidFill>
                <a:schemeClr val="dk1"/>
              </a:solidFill>
            </a:endParaRPr>
          </a:p>
          <a:p>
            <a:pPr indent="0" lvl="0" marL="0" rtl="0" algn="l">
              <a:lnSpc>
                <a:spcPct val="80000"/>
              </a:lnSpc>
              <a:spcBef>
                <a:spcPts val="0"/>
              </a:spcBef>
              <a:spcAft>
                <a:spcPts val="0"/>
              </a:spcAft>
              <a:buClr>
                <a:schemeClr val="lt1"/>
              </a:buClr>
              <a:buSzPts val="1400"/>
              <a:buFont typeface="Arial"/>
              <a:buNone/>
            </a:pPr>
            <a:r>
              <a:t/>
            </a:r>
            <a:endParaRPr sz="1600">
              <a:solidFill>
                <a:schemeClr val="dk1"/>
              </a:solidFill>
            </a:endParaRPr>
          </a:p>
          <a:p>
            <a:pPr indent="0" lvl="0" marL="0" rtl="0" algn="l">
              <a:lnSpc>
                <a:spcPct val="80000"/>
              </a:lnSpc>
              <a:spcBef>
                <a:spcPts val="0"/>
              </a:spcBef>
              <a:spcAft>
                <a:spcPts val="0"/>
              </a:spcAft>
              <a:buClr>
                <a:schemeClr val="lt1"/>
              </a:buClr>
              <a:buSzPts val="2100"/>
              <a:buFont typeface="Arial"/>
              <a:buNone/>
            </a:pPr>
            <a:r>
              <a:rPr b="1" lang="en" sz="1600">
                <a:solidFill>
                  <a:schemeClr val="dk1"/>
                </a:solidFill>
              </a:rPr>
              <a:t>When in doubt, find other material, seek permission, or link.</a:t>
            </a:r>
            <a:endParaRPr b="1" sz="1600">
              <a:solidFill>
                <a:schemeClr val="dk1"/>
              </a:solidFill>
            </a:endParaRPr>
          </a:p>
          <a:p>
            <a:pPr indent="0" lvl="0" marL="0" rtl="0" algn="l">
              <a:lnSpc>
                <a:spcPct val="70000"/>
              </a:lnSpc>
              <a:spcBef>
                <a:spcPts val="1200"/>
              </a:spcBef>
              <a:spcAft>
                <a:spcPts val="1200"/>
              </a:spcAft>
              <a:buNone/>
            </a:pPr>
            <a:r>
              <a:t/>
            </a:r>
            <a:endParaRPr sz="1600">
              <a:solidFill>
                <a:schemeClr val="dk1"/>
              </a:solidFill>
            </a:endParaRPr>
          </a:p>
        </p:txBody>
      </p:sp>
      <p:pic>
        <p:nvPicPr>
          <p:cNvPr id="348" name="Google Shape;348;p50"/>
          <p:cNvPicPr preferRelativeResize="0"/>
          <p:nvPr>
            <p:ph idx="2" type="pic"/>
          </p:nvPr>
        </p:nvPicPr>
        <p:blipFill rotWithShape="1">
          <a:blip r:embed="rId3">
            <a:alphaModFix/>
          </a:blip>
          <a:srcRect b="0" l="7784" r="7784" t="0"/>
          <a:stretch/>
        </p:blipFill>
        <p:spPr>
          <a:xfrm>
            <a:off x="3887391" y="740569"/>
            <a:ext cx="4629300" cy="36552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3" name="Shape 353"/>
        <p:cNvGrpSpPr/>
        <p:nvPr/>
      </p:nvGrpSpPr>
      <p:grpSpPr>
        <a:xfrm>
          <a:off x="0" y="0"/>
          <a:ext cx="0" cy="0"/>
          <a:chOff x="0" y="0"/>
          <a:chExt cx="0" cy="0"/>
        </a:xfrm>
      </p:grpSpPr>
      <p:pic>
        <p:nvPicPr>
          <p:cNvPr id="354" name="Google Shape;354;p51"/>
          <p:cNvPicPr preferRelativeResize="0"/>
          <p:nvPr/>
        </p:nvPicPr>
        <p:blipFill rotWithShape="1">
          <a:blip r:embed="rId3">
            <a:alphaModFix/>
          </a:blip>
          <a:srcRect b="0" l="3976" r="3967" t="0"/>
          <a:stretch/>
        </p:blipFill>
        <p:spPr>
          <a:xfrm>
            <a:off x="4409137" y="8"/>
            <a:ext cx="4734862" cy="5143498"/>
          </a:xfrm>
          <a:custGeom>
            <a:rect b="b" l="l" r="r" t="t"/>
            <a:pathLst>
              <a:path extrusionOk="0" h="6857997" w="6313150">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noFill/>
          <a:ln>
            <a:noFill/>
          </a:ln>
        </p:spPr>
      </p:pic>
      <p:sp>
        <p:nvSpPr>
          <p:cNvPr id="355" name="Google Shape;355;p51"/>
          <p:cNvSpPr txBox="1"/>
          <p:nvPr>
            <p:ph type="title"/>
          </p:nvPr>
        </p:nvSpPr>
        <p:spPr>
          <a:xfrm>
            <a:off x="415290" y="273850"/>
            <a:ext cx="3840000" cy="12696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b="1" lang="en"/>
              <a:t>When in doubt, link. </a:t>
            </a:r>
            <a:endParaRPr/>
          </a:p>
        </p:txBody>
      </p:sp>
      <p:cxnSp>
        <p:nvCxnSpPr>
          <p:cNvPr id="356" name="Google Shape;356;p51"/>
          <p:cNvCxnSpPr/>
          <p:nvPr/>
        </p:nvCxnSpPr>
        <p:spPr>
          <a:xfrm>
            <a:off x="491490" y="1280160"/>
            <a:ext cx="3429000" cy="0"/>
          </a:xfrm>
          <a:prstGeom prst="straightConnector1">
            <a:avLst/>
          </a:prstGeom>
          <a:noFill/>
          <a:ln cap="sq" cmpd="sng" w="19050">
            <a:solidFill>
              <a:schemeClr val="dk1"/>
            </a:solidFill>
            <a:prstDash val="solid"/>
            <a:miter lim="800000"/>
            <a:headEnd len="sm" w="sm" type="none"/>
            <a:tailEnd len="sm" w="sm" type="none"/>
          </a:ln>
        </p:spPr>
      </p:cxnSp>
      <p:sp>
        <p:nvSpPr>
          <p:cNvPr id="357" name="Google Shape;357;p51"/>
          <p:cNvSpPr txBox="1"/>
          <p:nvPr>
            <p:ph idx="1" type="body"/>
          </p:nvPr>
        </p:nvSpPr>
        <p:spPr>
          <a:xfrm>
            <a:off x="389975" y="1355750"/>
            <a:ext cx="4524900" cy="2596800"/>
          </a:xfrm>
          <a:prstGeom prst="rect">
            <a:avLst/>
          </a:prstGeom>
          <a:noFill/>
          <a:ln>
            <a:noFill/>
          </a:ln>
        </p:spPr>
        <p:txBody>
          <a:bodyPr anchorCtr="0" anchor="t" bIns="34275" lIns="68575" spcFirstLastPara="1" rIns="68575" wrap="square" tIns="34275">
            <a:noAutofit/>
          </a:bodyPr>
          <a:lstStyle/>
          <a:p>
            <a:pPr indent="-152400" lvl="0" marL="177800" rtl="0" algn="l">
              <a:lnSpc>
                <a:spcPct val="100000"/>
              </a:lnSpc>
              <a:spcBef>
                <a:spcPts val="0"/>
              </a:spcBef>
              <a:spcAft>
                <a:spcPts val="0"/>
              </a:spcAft>
              <a:buClr>
                <a:schemeClr val="dk1"/>
              </a:buClr>
              <a:buSzPts val="1800"/>
              <a:buAutoNum type="arabicPeriod"/>
            </a:pPr>
            <a:r>
              <a:rPr i="0" lang="en">
                <a:solidFill>
                  <a:schemeClr val="dk1"/>
                </a:solidFill>
              </a:rPr>
              <a:t> Try your best to select </a:t>
            </a:r>
            <a:r>
              <a:rPr i="1" lang="en">
                <a:solidFill>
                  <a:schemeClr val="dk1"/>
                </a:solidFill>
              </a:rPr>
              <a:t>CC</a:t>
            </a:r>
            <a:r>
              <a:rPr i="1" lang="en">
                <a:solidFill>
                  <a:schemeClr val="dk1"/>
                </a:solidFill>
              </a:rPr>
              <a:t>-licensed</a:t>
            </a:r>
            <a:r>
              <a:rPr i="0" lang="en">
                <a:solidFill>
                  <a:schemeClr val="dk1"/>
                </a:solidFill>
              </a:rPr>
              <a:t> or </a:t>
            </a:r>
            <a:r>
              <a:rPr i="1" lang="en">
                <a:solidFill>
                  <a:schemeClr val="dk1"/>
                </a:solidFill>
              </a:rPr>
              <a:t>public domain</a:t>
            </a:r>
            <a:r>
              <a:rPr i="0" lang="en">
                <a:solidFill>
                  <a:schemeClr val="dk1"/>
                </a:solidFill>
              </a:rPr>
              <a:t> videos </a:t>
            </a:r>
            <a:r>
              <a:rPr lang="en">
                <a:solidFill>
                  <a:schemeClr val="dk1"/>
                </a:solidFill>
              </a:rPr>
              <a:t>in the first place</a:t>
            </a:r>
            <a:r>
              <a:rPr i="0" lang="en">
                <a:solidFill>
                  <a:schemeClr val="dk1"/>
                </a:solidFill>
              </a:rPr>
              <a:t>. </a:t>
            </a:r>
            <a:endParaRPr>
              <a:solidFill>
                <a:schemeClr val="dk1"/>
              </a:solidFill>
            </a:endParaRPr>
          </a:p>
          <a:p>
            <a:pPr indent="-152400" lvl="0" marL="177800" rtl="0" algn="l">
              <a:lnSpc>
                <a:spcPct val="100000"/>
              </a:lnSpc>
              <a:spcBef>
                <a:spcPts val="800"/>
              </a:spcBef>
              <a:spcAft>
                <a:spcPts val="0"/>
              </a:spcAft>
              <a:buClr>
                <a:schemeClr val="dk1"/>
              </a:buClr>
              <a:buSzPts val="1800"/>
              <a:buAutoNum type="arabicPeriod"/>
            </a:pPr>
            <a:r>
              <a:rPr i="0" lang="en">
                <a:solidFill>
                  <a:schemeClr val="dk1"/>
                </a:solidFill>
              </a:rPr>
              <a:t>Embed videos from video-sharing websites for which:</a:t>
            </a:r>
            <a:endParaRPr>
              <a:solidFill>
                <a:schemeClr val="dk1"/>
              </a:solidFill>
            </a:endParaRPr>
          </a:p>
          <a:p>
            <a:pPr indent="-190500" lvl="1" marL="558800" rtl="0" algn="l">
              <a:lnSpc>
                <a:spcPct val="100000"/>
              </a:lnSpc>
              <a:spcBef>
                <a:spcPts val="400"/>
              </a:spcBef>
              <a:spcAft>
                <a:spcPts val="0"/>
              </a:spcAft>
              <a:buClr>
                <a:schemeClr val="dk1"/>
              </a:buClr>
              <a:buSzPts val="1800"/>
              <a:buAutoNum type="arabicPeriod"/>
            </a:pPr>
            <a:r>
              <a:rPr i="0" lang="en" sz="1800">
                <a:solidFill>
                  <a:schemeClr val="dk1"/>
                </a:solidFill>
              </a:rPr>
              <a:t> the Terms of Service clearly indicate this action is permitted</a:t>
            </a:r>
            <a:endParaRPr sz="1800">
              <a:solidFill>
                <a:schemeClr val="dk1"/>
              </a:solidFill>
            </a:endParaRPr>
          </a:p>
          <a:p>
            <a:pPr indent="-190500" lvl="1" marL="558800" rtl="0" algn="l">
              <a:lnSpc>
                <a:spcPct val="100000"/>
              </a:lnSpc>
              <a:spcBef>
                <a:spcPts val="400"/>
              </a:spcBef>
              <a:spcAft>
                <a:spcPts val="0"/>
              </a:spcAft>
              <a:buClr>
                <a:schemeClr val="dk1"/>
              </a:buClr>
              <a:buSzPts val="1800"/>
              <a:buAutoNum type="arabicPeriod"/>
            </a:pPr>
            <a:r>
              <a:rPr i="0" lang="en" sz="1800">
                <a:solidFill>
                  <a:schemeClr val="dk1"/>
                </a:solidFill>
              </a:rPr>
              <a:t>copyright holders can remove their videos in cases of copyright infringement</a:t>
            </a:r>
            <a:endParaRPr sz="1800">
              <a:solidFill>
                <a:schemeClr val="dk1"/>
              </a:solidFill>
            </a:endParaRPr>
          </a:p>
          <a:p>
            <a:pPr indent="-152400" lvl="0" marL="177800" rtl="0" algn="l">
              <a:lnSpc>
                <a:spcPct val="100000"/>
              </a:lnSpc>
              <a:spcBef>
                <a:spcPts val="800"/>
              </a:spcBef>
              <a:spcAft>
                <a:spcPts val="0"/>
              </a:spcAft>
              <a:buClr>
                <a:schemeClr val="dk1"/>
              </a:buClr>
              <a:buSzPts val="1800"/>
              <a:buAutoNum type="arabicPeriod"/>
            </a:pPr>
            <a:r>
              <a:rPr i="0" lang="en">
                <a:solidFill>
                  <a:schemeClr val="dk1"/>
                </a:solidFill>
              </a:rPr>
              <a:t> </a:t>
            </a:r>
            <a:r>
              <a:rPr lang="en">
                <a:solidFill>
                  <a:schemeClr val="dk1"/>
                </a:solidFill>
              </a:rPr>
              <a:t>P</a:t>
            </a:r>
            <a:r>
              <a:rPr i="0" lang="en">
                <a:solidFill>
                  <a:schemeClr val="dk1"/>
                </a:solidFill>
              </a:rPr>
              <a:t>rovide </a:t>
            </a:r>
            <a:r>
              <a:rPr i="0" lang="en" u="sng">
                <a:solidFill>
                  <a:schemeClr val="dk1"/>
                </a:solidFill>
                <a:hlinkClick r:id="rId4">
                  <a:extLst>
                    <a:ext uri="{A12FA001-AC4F-418D-AE19-62706E023703}">
                      <ahyp:hlinkClr val="tx"/>
                    </a:ext>
                  </a:extLst>
                </a:hlinkClick>
              </a:rPr>
              <a:t>proper attribution</a:t>
            </a:r>
            <a:endParaRPr>
              <a:solidFill>
                <a:schemeClr val="dk1"/>
              </a:solidFill>
            </a:endParaRPr>
          </a:p>
        </p:txBody>
      </p:sp>
      <p:sp>
        <p:nvSpPr>
          <p:cNvPr id="358" name="Google Shape;358;p51"/>
          <p:cNvSpPr txBox="1"/>
          <p:nvPr/>
        </p:nvSpPr>
        <p:spPr>
          <a:xfrm>
            <a:off x="7503888" y="4993459"/>
            <a:ext cx="16401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5"/>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6"/>
              </a:rPr>
              <a:t>CC BY</a:t>
            </a:r>
            <a:endParaRPr sz="500">
              <a:solidFill>
                <a:srgbClr val="FFFFFF"/>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52"/>
          <p:cNvSpPr txBox="1"/>
          <p:nvPr>
            <p:ph type="title"/>
          </p:nvPr>
        </p:nvSpPr>
        <p:spPr>
          <a:xfrm>
            <a:off x="623888" y="1282303"/>
            <a:ext cx="7886700" cy="21396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600"/>
              <a:t>Question 2 of 3: </a:t>
            </a:r>
            <a:endParaRPr sz="3600"/>
          </a:p>
          <a:p>
            <a:pPr indent="0" lvl="0" marL="0" rtl="0" algn="l">
              <a:spcBef>
                <a:spcPts val="0"/>
              </a:spcBef>
              <a:spcAft>
                <a:spcPts val="0"/>
              </a:spcAft>
              <a:buNone/>
            </a:pPr>
            <a:r>
              <a:rPr lang="en"/>
              <a:t>How do we give credit?</a:t>
            </a:r>
            <a:endParaRPr/>
          </a:p>
        </p:txBody>
      </p:sp>
      <p:sp>
        <p:nvSpPr>
          <p:cNvPr id="364" name="Google Shape;364;p52"/>
          <p:cNvSpPr txBox="1"/>
          <p:nvPr>
            <p:ph idx="1" type="body"/>
          </p:nvPr>
        </p:nvSpPr>
        <p:spPr>
          <a:xfrm>
            <a:off x="623888" y="3442097"/>
            <a:ext cx="7886700" cy="11250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lang="en">
                <a:solidFill>
                  <a:srgbClr val="222222"/>
                </a:solidFill>
              </a:rPr>
              <a:t>TASL Method &amp; CC License Tool </a:t>
            </a:r>
            <a:endParaRPr>
              <a:solidFill>
                <a:srgbClr val="22222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53"/>
          <p:cNvSpPr txBox="1"/>
          <p:nvPr>
            <p:ph type="title"/>
          </p:nvPr>
        </p:nvSpPr>
        <p:spPr>
          <a:xfrm>
            <a:off x="629841" y="342900"/>
            <a:ext cx="2949300" cy="12003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b="1" lang="en"/>
              <a:t>License v. Attribution v. Citation</a:t>
            </a:r>
            <a:endParaRPr b="1"/>
          </a:p>
        </p:txBody>
      </p:sp>
      <p:sp>
        <p:nvSpPr>
          <p:cNvPr id="370" name="Google Shape;370;p53"/>
          <p:cNvSpPr txBox="1"/>
          <p:nvPr>
            <p:ph idx="1" type="body"/>
          </p:nvPr>
        </p:nvSpPr>
        <p:spPr>
          <a:xfrm>
            <a:off x="629841" y="1695450"/>
            <a:ext cx="2949300" cy="28587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b="1" lang="en" sz="1600">
                <a:solidFill>
                  <a:srgbClr val="222222"/>
                </a:solidFill>
              </a:rPr>
              <a:t>License. </a:t>
            </a:r>
            <a:r>
              <a:rPr lang="en" sz="1600">
                <a:solidFill>
                  <a:srgbClr val="222222"/>
                </a:solidFill>
              </a:rPr>
              <a:t>What you give to works you create to communicate the permissions you grant for that work’s reuse. </a:t>
            </a:r>
            <a:endParaRPr sz="1600">
              <a:solidFill>
                <a:srgbClr val="222222"/>
              </a:solidFill>
            </a:endParaRPr>
          </a:p>
          <a:p>
            <a:pPr indent="0" lvl="0" marL="0" rtl="0" algn="l">
              <a:spcBef>
                <a:spcPts val="1200"/>
              </a:spcBef>
              <a:spcAft>
                <a:spcPts val="0"/>
              </a:spcAft>
              <a:buNone/>
            </a:pPr>
            <a:r>
              <a:rPr b="1" lang="en" sz="1600">
                <a:solidFill>
                  <a:srgbClr val="222222"/>
                </a:solidFill>
              </a:rPr>
              <a:t>Attribution. </a:t>
            </a:r>
            <a:r>
              <a:rPr lang="en" sz="1600">
                <a:solidFill>
                  <a:srgbClr val="222222"/>
                </a:solidFill>
              </a:rPr>
              <a:t>The credit you give to authors of openly-licensed works.</a:t>
            </a:r>
            <a:endParaRPr sz="1600">
              <a:solidFill>
                <a:srgbClr val="222222"/>
              </a:solidFill>
            </a:endParaRPr>
          </a:p>
          <a:p>
            <a:pPr indent="0" lvl="0" marL="0" rtl="0" algn="l">
              <a:spcBef>
                <a:spcPts val="1200"/>
              </a:spcBef>
              <a:spcAft>
                <a:spcPts val="1200"/>
              </a:spcAft>
              <a:buNone/>
            </a:pPr>
            <a:r>
              <a:rPr b="1" lang="en" sz="1600">
                <a:solidFill>
                  <a:srgbClr val="222222"/>
                </a:solidFill>
              </a:rPr>
              <a:t>Citation. </a:t>
            </a:r>
            <a:r>
              <a:rPr lang="en" sz="1600">
                <a:solidFill>
                  <a:srgbClr val="222222"/>
                </a:solidFill>
              </a:rPr>
              <a:t>The credit you give to authors of traditionally copyrighted works.</a:t>
            </a:r>
            <a:endParaRPr sz="1600">
              <a:solidFill>
                <a:srgbClr val="222222"/>
              </a:solidFill>
            </a:endParaRPr>
          </a:p>
        </p:txBody>
      </p:sp>
      <p:pic>
        <p:nvPicPr>
          <p:cNvPr id="371" name="Google Shape;371;p53"/>
          <p:cNvPicPr preferRelativeResize="0"/>
          <p:nvPr>
            <p:ph idx="2" type="pic"/>
          </p:nvPr>
        </p:nvPicPr>
        <p:blipFill rotWithShape="1">
          <a:blip r:embed="rId3">
            <a:alphaModFix/>
          </a:blip>
          <a:srcRect b="0" l="14719" r="14719" t="0"/>
          <a:stretch/>
        </p:blipFill>
        <p:spPr>
          <a:xfrm>
            <a:off x="3811191" y="740569"/>
            <a:ext cx="4629300" cy="3655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7"/>
          <p:cNvPicPr preferRelativeResize="0"/>
          <p:nvPr/>
        </p:nvPicPr>
        <p:blipFill rotWithShape="1">
          <a:blip r:embed="rId3">
            <a:alphaModFix/>
          </a:blip>
          <a:srcRect b="85993" l="31856" r="29032" t="11144"/>
          <a:stretch/>
        </p:blipFill>
        <p:spPr>
          <a:xfrm>
            <a:off x="-19050" y="1039725"/>
            <a:ext cx="3007225" cy="237150"/>
          </a:xfrm>
          <a:prstGeom prst="rect">
            <a:avLst/>
          </a:prstGeom>
          <a:noFill/>
          <a:ln>
            <a:noFill/>
          </a:ln>
        </p:spPr>
      </p:pic>
      <p:pic>
        <p:nvPicPr>
          <p:cNvPr id="157" name="Google Shape;157;p27"/>
          <p:cNvPicPr preferRelativeResize="0"/>
          <p:nvPr/>
        </p:nvPicPr>
        <p:blipFill rotWithShape="1">
          <a:blip r:embed="rId3">
            <a:alphaModFix/>
          </a:blip>
          <a:srcRect b="73795" l="31854" r="25719" t="20352"/>
          <a:stretch/>
        </p:blipFill>
        <p:spPr>
          <a:xfrm>
            <a:off x="7275" y="1249425"/>
            <a:ext cx="3007233" cy="447000"/>
          </a:xfrm>
          <a:prstGeom prst="rect">
            <a:avLst/>
          </a:prstGeom>
          <a:noFill/>
          <a:ln>
            <a:noFill/>
          </a:ln>
        </p:spPr>
      </p:pic>
      <p:sp>
        <p:nvSpPr>
          <p:cNvPr id="158" name="Google Shape;158;p27"/>
          <p:cNvSpPr txBox="1"/>
          <p:nvPr/>
        </p:nvSpPr>
        <p:spPr>
          <a:xfrm>
            <a:off x="102513" y="4743300"/>
            <a:ext cx="51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Source</a:t>
            </a:r>
            <a:r>
              <a:rPr lang="en"/>
              <a:t>: </a:t>
            </a:r>
            <a:r>
              <a:rPr lang="en" u="sng">
                <a:solidFill>
                  <a:schemeClr val="hlink"/>
                </a:solidFill>
                <a:hlinkClick r:id="rId4"/>
              </a:rPr>
              <a:t>US Bureau of Labor Statistics</a:t>
            </a:r>
            <a:endParaRPr/>
          </a:p>
        </p:txBody>
      </p:sp>
      <p:pic>
        <p:nvPicPr>
          <p:cNvPr id="159" name="Google Shape;159;p27"/>
          <p:cNvPicPr preferRelativeResize="0"/>
          <p:nvPr/>
        </p:nvPicPr>
        <p:blipFill rotWithShape="1">
          <a:blip r:embed="rId3">
            <a:alphaModFix/>
          </a:blip>
          <a:srcRect b="7923" l="7441" r="0" t="26811"/>
          <a:stretch/>
        </p:blipFill>
        <p:spPr>
          <a:xfrm>
            <a:off x="3067050" y="259075"/>
            <a:ext cx="6086824" cy="4625350"/>
          </a:xfrm>
          <a:prstGeom prst="rect">
            <a:avLst/>
          </a:prstGeom>
          <a:noFill/>
          <a:ln>
            <a:noFill/>
          </a:ln>
        </p:spPr>
      </p:pic>
      <p:sp>
        <p:nvSpPr>
          <p:cNvPr id="160" name="Google Shape;160;p27"/>
          <p:cNvSpPr txBox="1"/>
          <p:nvPr/>
        </p:nvSpPr>
        <p:spPr>
          <a:xfrm>
            <a:off x="127500" y="133350"/>
            <a:ext cx="8889000" cy="738900"/>
          </a:xfrm>
          <a:prstGeom prst="rect">
            <a:avLst/>
          </a:prstGeom>
          <a:solidFill>
            <a:schemeClr val="lt1"/>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Consumer price Indexes for tuition and school related items</a:t>
            </a:r>
            <a:br>
              <a:rPr b="1" lang="en" sz="1800"/>
            </a:br>
            <a:r>
              <a:rPr b="1" lang="en" sz="1800"/>
              <a:t>July 2011-July 2021</a:t>
            </a:r>
            <a:endParaRPr b="1"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p54"/>
          <p:cNvSpPr txBox="1"/>
          <p:nvPr>
            <p:ph type="title"/>
          </p:nvPr>
        </p:nvSpPr>
        <p:spPr>
          <a:xfrm>
            <a:off x="265500" y="1233175"/>
            <a:ext cx="4045200" cy="14823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sz="3533"/>
              <a:t>Licensing &amp; Attribution</a:t>
            </a:r>
            <a:r>
              <a:rPr lang="en"/>
              <a:t> </a:t>
            </a:r>
            <a:endParaRPr/>
          </a:p>
          <a:p>
            <a:pPr indent="0" lvl="0" marL="0" rtl="0" algn="ctr">
              <a:spcBef>
                <a:spcPts val="0"/>
              </a:spcBef>
              <a:spcAft>
                <a:spcPts val="0"/>
              </a:spcAft>
              <a:buNone/>
            </a:pPr>
            <a:r>
              <a:rPr b="1" lang="en"/>
              <a:t>TASL</a:t>
            </a:r>
            <a:endParaRPr b="1"/>
          </a:p>
        </p:txBody>
      </p:sp>
      <p:sp>
        <p:nvSpPr>
          <p:cNvPr id="377" name="Google Shape;377;p54"/>
          <p:cNvSpPr txBox="1"/>
          <p:nvPr>
            <p:ph idx="2" type="body"/>
          </p:nvPr>
        </p:nvSpPr>
        <p:spPr>
          <a:xfrm>
            <a:off x="4939500" y="724075"/>
            <a:ext cx="3837000" cy="3695100"/>
          </a:xfrm>
          <a:prstGeom prst="rect">
            <a:avLst/>
          </a:prstGeom>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000">
                <a:solidFill>
                  <a:schemeClr val="dk1"/>
                </a:solidFill>
                <a:latin typeface="Georgia"/>
                <a:ea typeface="Georgia"/>
                <a:cs typeface="Georgia"/>
                <a:sym typeface="Georgia"/>
              </a:rPr>
              <a:t>T</a:t>
            </a:r>
            <a:r>
              <a:rPr lang="en" sz="2000">
                <a:solidFill>
                  <a:schemeClr val="dk1"/>
                </a:solidFill>
                <a:latin typeface="Georgia"/>
                <a:ea typeface="Georgia"/>
                <a:cs typeface="Georgia"/>
                <a:sym typeface="Georgia"/>
              </a:rPr>
              <a:t> = Title</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b="1" lang="en" sz="2000">
                <a:solidFill>
                  <a:schemeClr val="dk1"/>
                </a:solidFill>
                <a:latin typeface="Georgia"/>
                <a:ea typeface="Georgia"/>
                <a:cs typeface="Georgia"/>
                <a:sym typeface="Georgia"/>
              </a:rPr>
              <a:t>A</a:t>
            </a:r>
            <a:r>
              <a:rPr lang="en" sz="2000">
                <a:solidFill>
                  <a:schemeClr val="dk1"/>
                </a:solidFill>
                <a:latin typeface="Georgia"/>
                <a:ea typeface="Georgia"/>
                <a:cs typeface="Georgia"/>
                <a:sym typeface="Georgia"/>
              </a:rPr>
              <a:t> = Author (To whom should credit be given?)</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b="1" lang="en" sz="2000">
                <a:solidFill>
                  <a:schemeClr val="dk1"/>
                </a:solidFill>
                <a:latin typeface="Georgia"/>
                <a:ea typeface="Georgia"/>
                <a:cs typeface="Georgia"/>
                <a:sym typeface="Georgia"/>
              </a:rPr>
              <a:t>S</a:t>
            </a:r>
            <a:r>
              <a:rPr lang="en" sz="2000">
                <a:solidFill>
                  <a:schemeClr val="dk1"/>
                </a:solidFill>
                <a:latin typeface="Georgia"/>
                <a:ea typeface="Georgia"/>
                <a:cs typeface="Georgia"/>
                <a:sym typeface="Georgia"/>
              </a:rPr>
              <a:t> = Source (Where can people find the resource? Provide a link.)</a:t>
            </a:r>
            <a:endParaRPr sz="2000">
              <a:solidFill>
                <a:schemeClr val="dk1"/>
              </a:solidFill>
              <a:latin typeface="Georgia"/>
              <a:ea typeface="Georgia"/>
              <a:cs typeface="Georgia"/>
              <a:sym typeface="Georgia"/>
            </a:endParaRPr>
          </a:p>
          <a:p>
            <a:pPr indent="0" lvl="0" marL="0" rtl="0" algn="l">
              <a:spcBef>
                <a:spcPts val="0"/>
              </a:spcBef>
              <a:spcAft>
                <a:spcPts val="0"/>
              </a:spcAft>
              <a:buNone/>
            </a:pPr>
            <a:r>
              <a:rPr b="1" lang="en" sz="2000">
                <a:solidFill>
                  <a:schemeClr val="dk1"/>
                </a:solidFill>
                <a:latin typeface="Georgia"/>
                <a:ea typeface="Georgia"/>
                <a:cs typeface="Georgia"/>
                <a:sym typeface="Georgia"/>
              </a:rPr>
              <a:t>L</a:t>
            </a:r>
            <a:r>
              <a:rPr lang="en" sz="2000">
                <a:solidFill>
                  <a:schemeClr val="dk1"/>
                </a:solidFill>
                <a:latin typeface="Georgia"/>
                <a:ea typeface="Georgia"/>
                <a:cs typeface="Georgia"/>
                <a:sym typeface="Georgia"/>
              </a:rPr>
              <a:t> = License (Link to the appropriate CC license deed) </a:t>
            </a:r>
            <a:endParaRPr sz="2000"/>
          </a:p>
        </p:txBody>
      </p:sp>
      <p:sp>
        <p:nvSpPr>
          <p:cNvPr id="378" name="Google Shape;378;p54"/>
          <p:cNvSpPr txBox="1"/>
          <p:nvPr>
            <p:ph idx="1" type="subTitle"/>
          </p:nvPr>
        </p:nvSpPr>
        <p:spPr>
          <a:xfrm>
            <a:off x="113100" y="2803075"/>
            <a:ext cx="4401900" cy="1235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t>Title - Author - Source - License</a:t>
            </a:r>
            <a:endParaRPr b="1"/>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3" name="Shape 383"/>
        <p:cNvGrpSpPr/>
        <p:nvPr/>
      </p:nvGrpSpPr>
      <p:grpSpPr>
        <a:xfrm>
          <a:off x="0" y="0"/>
          <a:ext cx="0" cy="0"/>
          <a:chOff x="0" y="0"/>
          <a:chExt cx="0" cy="0"/>
        </a:xfrm>
      </p:grpSpPr>
      <p:sp>
        <p:nvSpPr>
          <p:cNvPr id="384" name="Google Shape;384;p55"/>
          <p:cNvSpPr txBox="1"/>
          <p:nvPr>
            <p:ph type="title"/>
          </p:nvPr>
        </p:nvSpPr>
        <p:spPr>
          <a:xfrm>
            <a:off x="125800" y="1241475"/>
            <a:ext cx="2813400" cy="27495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600"/>
              <a:buFont typeface="Calibri"/>
              <a:buNone/>
            </a:pPr>
            <a:r>
              <a:rPr b="1" lang="en" sz="2500"/>
              <a:t>Licensing Your Textbook </a:t>
            </a:r>
            <a:endParaRPr b="1" sz="2500"/>
          </a:p>
          <a:p>
            <a:pPr indent="0" lvl="0" marL="0" rtl="0" algn="l">
              <a:lnSpc>
                <a:spcPct val="90000"/>
              </a:lnSpc>
              <a:spcBef>
                <a:spcPts val="0"/>
              </a:spcBef>
              <a:spcAft>
                <a:spcPts val="0"/>
              </a:spcAft>
              <a:buClr>
                <a:schemeClr val="dk1"/>
              </a:buClr>
              <a:buSzPts val="2600"/>
              <a:buFont typeface="Calibri"/>
              <a:buNone/>
            </a:pPr>
            <a:br>
              <a:rPr b="1" lang="en" sz="2500">
                <a:solidFill>
                  <a:schemeClr val="dk1"/>
                </a:solidFill>
              </a:rPr>
            </a:br>
            <a:br>
              <a:rPr lang="en" sz="2600">
                <a:solidFill>
                  <a:schemeClr val="dk1"/>
                </a:solidFill>
                <a:latin typeface="Calibri"/>
                <a:ea typeface="Calibri"/>
                <a:cs typeface="Calibri"/>
                <a:sym typeface="Calibri"/>
              </a:rPr>
            </a:br>
            <a:r>
              <a:rPr b="1" lang="en" sz="2600">
                <a:solidFill>
                  <a:schemeClr val="dk1"/>
                </a:solidFill>
              </a:rPr>
              <a:t>T</a:t>
            </a:r>
            <a:r>
              <a:rPr lang="en" sz="2600">
                <a:solidFill>
                  <a:schemeClr val="dk1"/>
                </a:solidFill>
                <a:latin typeface="Calibri"/>
                <a:ea typeface="Calibri"/>
                <a:cs typeface="Calibri"/>
                <a:sym typeface="Calibri"/>
              </a:rPr>
              <a:t>itle, </a:t>
            </a:r>
            <a:r>
              <a:rPr b="1" lang="en" sz="2600">
                <a:solidFill>
                  <a:schemeClr val="dk1"/>
                </a:solidFill>
              </a:rPr>
              <a:t>A</a:t>
            </a:r>
            <a:r>
              <a:rPr lang="en" sz="2600">
                <a:solidFill>
                  <a:schemeClr val="dk1"/>
                </a:solidFill>
                <a:latin typeface="Calibri"/>
                <a:ea typeface="Calibri"/>
                <a:cs typeface="Calibri"/>
                <a:sym typeface="Calibri"/>
              </a:rPr>
              <a:t>uthor, </a:t>
            </a:r>
            <a:r>
              <a:rPr b="1" lang="en" sz="2600">
                <a:solidFill>
                  <a:schemeClr val="dk1"/>
                </a:solidFill>
              </a:rPr>
              <a:t>S</a:t>
            </a:r>
            <a:r>
              <a:rPr lang="en" sz="2600">
                <a:solidFill>
                  <a:schemeClr val="dk1"/>
                </a:solidFill>
                <a:latin typeface="Calibri"/>
                <a:ea typeface="Calibri"/>
                <a:cs typeface="Calibri"/>
                <a:sym typeface="Calibri"/>
              </a:rPr>
              <a:t>ource, </a:t>
            </a:r>
            <a:r>
              <a:rPr b="1" lang="en" sz="2600">
                <a:solidFill>
                  <a:schemeClr val="dk1"/>
                </a:solidFill>
              </a:rPr>
              <a:t>L</a:t>
            </a:r>
            <a:r>
              <a:rPr lang="en" sz="2600">
                <a:solidFill>
                  <a:schemeClr val="dk1"/>
                </a:solidFill>
                <a:latin typeface="Calibri"/>
                <a:ea typeface="Calibri"/>
                <a:cs typeface="Calibri"/>
                <a:sym typeface="Calibri"/>
              </a:rPr>
              <a:t>icense</a:t>
            </a:r>
            <a:endParaRPr/>
          </a:p>
        </p:txBody>
      </p:sp>
      <p:sp>
        <p:nvSpPr>
          <p:cNvPr id="385" name="Google Shape;385;p55"/>
          <p:cNvSpPr/>
          <p:nvPr/>
        </p:nvSpPr>
        <p:spPr>
          <a:xfrm>
            <a:off x="0" y="0"/>
            <a:ext cx="4149657" cy="968215"/>
          </a:xfrm>
          <a:custGeom>
            <a:rect b="b" l="l" r="r" t="t"/>
            <a:pathLst>
              <a:path extrusionOk="0" h="1290953" w="5532876">
                <a:moveTo>
                  <a:pt x="0" y="0"/>
                </a:moveTo>
                <a:lnTo>
                  <a:pt x="5532876" y="0"/>
                </a:lnTo>
                <a:lnTo>
                  <a:pt x="4936972" y="1290953"/>
                </a:lnTo>
                <a:lnTo>
                  <a:pt x="0" y="1290953"/>
                </a:lnTo>
                <a:close/>
              </a:path>
            </a:pathLst>
          </a:custGeom>
          <a:solidFill>
            <a:srgbClr val="59595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86" name="Google Shape;386;p55"/>
          <p:cNvSpPr/>
          <p:nvPr/>
        </p:nvSpPr>
        <p:spPr>
          <a:xfrm>
            <a:off x="3823381" y="1"/>
            <a:ext cx="5320619" cy="968215"/>
          </a:xfrm>
          <a:custGeom>
            <a:rect b="b" l="l" r="r" t="t"/>
            <a:pathLst>
              <a:path extrusionOk="0" h="1290953" w="7094159">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87" name="Google Shape;387;p55"/>
          <p:cNvSpPr/>
          <p:nvPr/>
        </p:nvSpPr>
        <p:spPr>
          <a:xfrm>
            <a:off x="4966587" y="4087577"/>
            <a:ext cx="4177413" cy="1055923"/>
          </a:xfrm>
          <a:custGeom>
            <a:rect b="b" l="l" r="r" t="t"/>
            <a:pathLst>
              <a:path extrusionOk="0" h="1407897" w="5569884">
                <a:moveTo>
                  <a:pt x="652041" y="0"/>
                </a:moveTo>
                <a:lnTo>
                  <a:pt x="5569884" y="0"/>
                </a:lnTo>
                <a:lnTo>
                  <a:pt x="5569884" y="1407897"/>
                </a:lnTo>
                <a:lnTo>
                  <a:pt x="0" y="1407897"/>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88" name="Google Shape;388;p55"/>
          <p:cNvSpPr/>
          <p:nvPr/>
        </p:nvSpPr>
        <p:spPr>
          <a:xfrm>
            <a:off x="0" y="4087577"/>
            <a:ext cx="5335901" cy="1055923"/>
          </a:xfrm>
          <a:custGeom>
            <a:rect b="b" l="l" r="r" t="t"/>
            <a:pathLst>
              <a:path extrusionOk="0" h="1407897" w="7114535">
                <a:moveTo>
                  <a:pt x="0" y="0"/>
                </a:moveTo>
                <a:lnTo>
                  <a:pt x="1189345" y="0"/>
                </a:lnTo>
                <a:lnTo>
                  <a:pt x="7114535" y="0"/>
                </a:lnTo>
                <a:lnTo>
                  <a:pt x="6462495" y="1407897"/>
                </a:lnTo>
                <a:lnTo>
                  <a:pt x="0" y="1407897"/>
                </a:lnTo>
                <a:close/>
              </a:path>
            </a:pathLst>
          </a:custGeom>
          <a:solidFill>
            <a:srgbClr val="7F7F7F">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89" name="Google Shape;389;p55"/>
          <p:cNvSpPr txBox="1"/>
          <p:nvPr/>
        </p:nvSpPr>
        <p:spPr>
          <a:xfrm>
            <a:off x="2905225" y="1107150"/>
            <a:ext cx="6192000" cy="2910600"/>
          </a:xfrm>
          <a:prstGeom prst="rect">
            <a:avLst/>
          </a:prstGeom>
          <a:solidFill>
            <a:schemeClr val="lt1"/>
          </a:solidFill>
          <a:ln>
            <a:noFill/>
          </a:ln>
        </p:spPr>
        <p:txBody>
          <a:bodyPr anchorCtr="0" anchor="t" bIns="34275" lIns="68575" spcFirstLastPara="1" rIns="68575" wrap="square" tIns="34275">
            <a:spAutoFit/>
          </a:bodyPr>
          <a:lstStyle/>
          <a:p>
            <a:pPr indent="0" lvl="0" marL="0" rtl="0" algn="l">
              <a:lnSpc>
                <a:spcPct val="90000"/>
              </a:lnSpc>
              <a:spcBef>
                <a:spcPts val="0"/>
              </a:spcBef>
              <a:spcAft>
                <a:spcPts val="0"/>
              </a:spcAft>
              <a:buClr>
                <a:schemeClr val="dk1"/>
              </a:buClr>
              <a:buSzPts val="2300"/>
              <a:buFont typeface="Arial"/>
              <a:buNone/>
            </a:pPr>
            <a:r>
              <a:rPr lang="en" sz="2100">
                <a:solidFill>
                  <a:schemeClr val="dk2"/>
                </a:solidFill>
                <a:latin typeface="Georgia"/>
                <a:ea typeface="Georgia"/>
                <a:cs typeface="Georgia"/>
                <a:sym typeface="Georgia"/>
              </a:rPr>
              <a:t>Except where otherwise indicated, this work (</a:t>
            </a:r>
            <a:r>
              <a:rPr lang="en" sz="2100" u="sng">
                <a:solidFill>
                  <a:schemeClr val="dk2"/>
                </a:solidFill>
                <a:latin typeface="Georgia"/>
                <a:ea typeface="Georgia"/>
                <a:cs typeface="Georgia"/>
                <a:sym typeface="Georgia"/>
              </a:rPr>
              <a:t>Course Textbook/Title &amp; Link Here</a:t>
            </a:r>
            <a:r>
              <a:rPr lang="en" sz="2100">
                <a:solidFill>
                  <a:schemeClr val="dk2"/>
                </a:solidFill>
                <a:latin typeface="Georgia"/>
                <a:ea typeface="Georgia"/>
                <a:cs typeface="Georgia"/>
                <a:sym typeface="Georgia"/>
              </a:rPr>
              <a:t>, by Betty Abrams, Harold Watson, and Kathy Green) is licensed under a </a:t>
            </a:r>
            <a:r>
              <a:rPr lang="en" sz="2100" u="sng">
                <a:solidFill>
                  <a:schemeClr val="accent5"/>
                </a:solidFill>
                <a:latin typeface="Georgia"/>
                <a:ea typeface="Georgia"/>
                <a:cs typeface="Georgia"/>
                <a:sym typeface="Georgia"/>
                <a:hlinkClick r:id="rId3">
                  <a:extLst>
                    <a:ext uri="{A12FA001-AC4F-418D-AE19-62706E023703}">
                      <ahyp:hlinkClr val="tx"/>
                    </a:ext>
                  </a:extLst>
                </a:hlinkClick>
              </a:rPr>
              <a:t>Creative Commons Attribution 4.0 International License</a:t>
            </a:r>
            <a:r>
              <a:rPr lang="en" sz="2100">
                <a:solidFill>
                  <a:schemeClr val="dk2"/>
                </a:solidFill>
                <a:latin typeface="Georgia"/>
                <a:ea typeface="Georgia"/>
                <a:cs typeface="Georgia"/>
                <a:sym typeface="Georgia"/>
              </a:rPr>
              <a:t>. </a:t>
            </a:r>
            <a:endParaRPr sz="1600">
              <a:solidFill>
                <a:schemeClr val="dk2"/>
              </a:solidFill>
            </a:endParaRPr>
          </a:p>
          <a:p>
            <a:pPr indent="0" lvl="0" marL="0" rtl="0" algn="ctr">
              <a:lnSpc>
                <a:spcPct val="90000"/>
              </a:lnSpc>
              <a:spcBef>
                <a:spcPts val="600"/>
              </a:spcBef>
              <a:spcAft>
                <a:spcPts val="0"/>
              </a:spcAft>
              <a:buClr>
                <a:schemeClr val="dk1"/>
              </a:buClr>
              <a:buSzPts val="2300"/>
              <a:buFont typeface="Arial"/>
              <a:buNone/>
            </a:pPr>
            <a:r>
              <a:rPr lang="en" sz="1900">
                <a:solidFill>
                  <a:schemeClr val="dk2"/>
                </a:solidFill>
                <a:latin typeface="Georgia"/>
                <a:ea typeface="Georgia"/>
                <a:cs typeface="Georgia"/>
                <a:sym typeface="Georgia"/>
              </a:rPr>
              <a:t>OR, this shortened version:</a:t>
            </a:r>
            <a:endParaRPr sz="1700">
              <a:solidFill>
                <a:schemeClr val="dk2"/>
              </a:solidFill>
            </a:endParaRPr>
          </a:p>
          <a:p>
            <a:pPr indent="0" lvl="0" marL="0" rtl="0" algn="l">
              <a:spcBef>
                <a:spcPts val="600"/>
              </a:spcBef>
              <a:spcAft>
                <a:spcPts val="0"/>
              </a:spcAft>
              <a:buSzPts val="2300"/>
              <a:buNone/>
            </a:pPr>
            <a:r>
              <a:rPr lang="en" sz="2100">
                <a:solidFill>
                  <a:schemeClr val="dk2"/>
                </a:solidFill>
                <a:latin typeface="Georgia"/>
                <a:ea typeface="Georgia"/>
                <a:cs typeface="Georgia"/>
                <a:sym typeface="Georgia"/>
              </a:rPr>
              <a:t>Except where otherwise noted, “</a:t>
            </a:r>
            <a:r>
              <a:rPr lang="en" sz="2100" u="sng">
                <a:solidFill>
                  <a:schemeClr val="dk2"/>
                </a:solidFill>
                <a:latin typeface="Georgia"/>
                <a:ea typeface="Georgia"/>
                <a:cs typeface="Georgia"/>
                <a:sym typeface="Georgia"/>
              </a:rPr>
              <a:t>This Very Awesome Textbook</a:t>
            </a:r>
            <a:r>
              <a:rPr lang="en" sz="2100">
                <a:solidFill>
                  <a:schemeClr val="dk2"/>
                </a:solidFill>
                <a:latin typeface="Georgia"/>
                <a:ea typeface="Georgia"/>
                <a:cs typeface="Georgia"/>
                <a:sym typeface="Georgia"/>
              </a:rPr>
              <a:t>” by Betty Abrams, Harold Watson, and Kathy Green is licensed </a:t>
            </a:r>
            <a:r>
              <a:rPr lang="en" sz="2100" u="sng">
                <a:solidFill>
                  <a:schemeClr val="dk2"/>
                </a:solidFill>
                <a:latin typeface="Georgia"/>
                <a:ea typeface="Georgia"/>
                <a:cs typeface="Georgia"/>
                <a:sym typeface="Georgia"/>
              </a:rPr>
              <a:t>CC-BY 4.0</a:t>
            </a:r>
            <a:r>
              <a:rPr lang="en" sz="2100">
                <a:solidFill>
                  <a:schemeClr val="dk2"/>
                </a:solidFill>
                <a:latin typeface="Georgia"/>
                <a:ea typeface="Georgia"/>
                <a:cs typeface="Georgia"/>
                <a:sym typeface="Georgia"/>
              </a:rPr>
              <a:t>. </a:t>
            </a:r>
            <a:endParaRPr sz="2300">
              <a:solidFill>
                <a:srgbClr val="333333"/>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4" name="Shape 394"/>
        <p:cNvGrpSpPr/>
        <p:nvPr/>
      </p:nvGrpSpPr>
      <p:grpSpPr>
        <a:xfrm>
          <a:off x="0" y="0"/>
          <a:ext cx="0" cy="0"/>
          <a:chOff x="0" y="0"/>
          <a:chExt cx="0" cy="0"/>
        </a:xfrm>
      </p:grpSpPr>
      <p:sp>
        <p:nvSpPr>
          <p:cNvPr id="395" name="Google Shape;395;p56"/>
          <p:cNvSpPr txBox="1"/>
          <p:nvPr>
            <p:ph type="title"/>
          </p:nvPr>
        </p:nvSpPr>
        <p:spPr>
          <a:xfrm>
            <a:off x="125800" y="1241475"/>
            <a:ext cx="2813400" cy="27495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600"/>
              <a:buFont typeface="Calibri"/>
              <a:buNone/>
            </a:pPr>
            <a:r>
              <a:rPr b="1" lang="en" sz="2500"/>
              <a:t>Attributing </a:t>
            </a:r>
            <a:r>
              <a:rPr b="1" lang="en" sz="2500">
                <a:solidFill>
                  <a:schemeClr val="dk1"/>
                </a:solidFill>
              </a:rPr>
              <a:t>Individual Elements</a:t>
            </a:r>
            <a:r>
              <a:rPr b="1" lang="en" sz="2500"/>
              <a:t>: Image Example</a:t>
            </a:r>
            <a:br>
              <a:rPr b="1" lang="en" sz="2500">
                <a:solidFill>
                  <a:schemeClr val="dk1"/>
                </a:solidFill>
              </a:rPr>
            </a:br>
            <a:br>
              <a:rPr lang="en" sz="2600">
                <a:solidFill>
                  <a:schemeClr val="dk1"/>
                </a:solidFill>
                <a:latin typeface="Calibri"/>
                <a:ea typeface="Calibri"/>
                <a:cs typeface="Calibri"/>
                <a:sym typeface="Calibri"/>
              </a:rPr>
            </a:br>
            <a:r>
              <a:rPr b="1" lang="en" sz="2600">
                <a:solidFill>
                  <a:schemeClr val="dk1"/>
                </a:solidFill>
              </a:rPr>
              <a:t>T</a:t>
            </a:r>
            <a:r>
              <a:rPr lang="en" sz="2600">
                <a:solidFill>
                  <a:schemeClr val="dk1"/>
                </a:solidFill>
                <a:latin typeface="Calibri"/>
                <a:ea typeface="Calibri"/>
                <a:cs typeface="Calibri"/>
                <a:sym typeface="Calibri"/>
              </a:rPr>
              <a:t>itle, </a:t>
            </a:r>
            <a:r>
              <a:rPr b="1" lang="en" sz="2600">
                <a:solidFill>
                  <a:schemeClr val="dk1"/>
                </a:solidFill>
              </a:rPr>
              <a:t>A</a:t>
            </a:r>
            <a:r>
              <a:rPr lang="en" sz="2600">
                <a:solidFill>
                  <a:schemeClr val="dk1"/>
                </a:solidFill>
                <a:latin typeface="Calibri"/>
                <a:ea typeface="Calibri"/>
                <a:cs typeface="Calibri"/>
                <a:sym typeface="Calibri"/>
              </a:rPr>
              <a:t>uthor, </a:t>
            </a:r>
            <a:r>
              <a:rPr b="1" lang="en" sz="2600">
                <a:solidFill>
                  <a:schemeClr val="dk1"/>
                </a:solidFill>
              </a:rPr>
              <a:t>S</a:t>
            </a:r>
            <a:r>
              <a:rPr lang="en" sz="2600">
                <a:solidFill>
                  <a:schemeClr val="dk1"/>
                </a:solidFill>
                <a:latin typeface="Calibri"/>
                <a:ea typeface="Calibri"/>
                <a:cs typeface="Calibri"/>
                <a:sym typeface="Calibri"/>
              </a:rPr>
              <a:t>ource, </a:t>
            </a:r>
            <a:r>
              <a:rPr b="1" lang="en" sz="2600">
                <a:solidFill>
                  <a:schemeClr val="dk1"/>
                </a:solidFill>
              </a:rPr>
              <a:t>L</a:t>
            </a:r>
            <a:r>
              <a:rPr lang="en" sz="2600">
                <a:solidFill>
                  <a:schemeClr val="dk1"/>
                </a:solidFill>
                <a:latin typeface="Calibri"/>
                <a:ea typeface="Calibri"/>
                <a:cs typeface="Calibri"/>
                <a:sym typeface="Calibri"/>
              </a:rPr>
              <a:t>icense</a:t>
            </a:r>
            <a:endParaRPr/>
          </a:p>
        </p:txBody>
      </p:sp>
      <p:sp>
        <p:nvSpPr>
          <p:cNvPr id="396" name="Google Shape;396;p56"/>
          <p:cNvSpPr/>
          <p:nvPr/>
        </p:nvSpPr>
        <p:spPr>
          <a:xfrm>
            <a:off x="0" y="0"/>
            <a:ext cx="4149657" cy="968215"/>
          </a:xfrm>
          <a:custGeom>
            <a:rect b="b" l="l" r="r" t="t"/>
            <a:pathLst>
              <a:path extrusionOk="0" h="1290953" w="5532876">
                <a:moveTo>
                  <a:pt x="0" y="0"/>
                </a:moveTo>
                <a:lnTo>
                  <a:pt x="5532876" y="0"/>
                </a:lnTo>
                <a:lnTo>
                  <a:pt x="4936972" y="1290953"/>
                </a:lnTo>
                <a:lnTo>
                  <a:pt x="0" y="1290953"/>
                </a:lnTo>
                <a:close/>
              </a:path>
            </a:pathLst>
          </a:custGeom>
          <a:solidFill>
            <a:srgbClr val="59595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7" name="Google Shape;397;p56"/>
          <p:cNvSpPr/>
          <p:nvPr/>
        </p:nvSpPr>
        <p:spPr>
          <a:xfrm>
            <a:off x="3823381" y="1"/>
            <a:ext cx="5320619" cy="968215"/>
          </a:xfrm>
          <a:custGeom>
            <a:rect b="b" l="l" r="r" t="t"/>
            <a:pathLst>
              <a:path extrusionOk="0" h="1290953" w="7094159">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8" name="Google Shape;398;p56"/>
          <p:cNvSpPr/>
          <p:nvPr/>
        </p:nvSpPr>
        <p:spPr>
          <a:xfrm>
            <a:off x="4966587" y="4087577"/>
            <a:ext cx="4177413" cy="1055923"/>
          </a:xfrm>
          <a:custGeom>
            <a:rect b="b" l="l" r="r" t="t"/>
            <a:pathLst>
              <a:path extrusionOk="0" h="1407897" w="5569884">
                <a:moveTo>
                  <a:pt x="652041" y="0"/>
                </a:moveTo>
                <a:lnTo>
                  <a:pt x="5569884" y="0"/>
                </a:lnTo>
                <a:lnTo>
                  <a:pt x="5569884" y="1407897"/>
                </a:lnTo>
                <a:lnTo>
                  <a:pt x="0" y="1407897"/>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399" name="Google Shape;399;p56"/>
          <p:cNvSpPr/>
          <p:nvPr/>
        </p:nvSpPr>
        <p:spPr>
          <a:xfrm>
            <a:off x="0" y="4087577"/>
            <a:ext cx="5335901" cy="1055923"/>
          </a:xfrm>
          <a:custGeom>
            <a:rect b="b" l="l" r="r" t="t"/>
            <a:pathLst>
              <a:path extrusionOk="0" h="1407897" w="7114535">
                <a:moveTo>
                  <a:pt x="0" y="0"/>
                </a:moveTo>
                <a:lnTo>
                  <a:pt x="1189345" y="0"/>
                </a:lnTo>
                <a:lnTo>
                  <a:pt x="7114535" y="0"/>
                </a:lnTo>
                <a:lnTo>
                  <a:pt x="6462495" y="1407897"/>
                </a:lnTo>
                <a:lnTo>
                  <a:pt x="0" y="1407897"/>
                </a:lnTo>
                <a:close/>
              </a:path>
            </a:pathLst>
          </a:custGeom>
          <a:solidFill>
            <a:srgbClr val="7F7F7F">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0" name="Google Shape;400;p56"/>
          <p:cNvSpPr txBox="1"/>
          <p:nvPr/>
        </p:nvSpPr>
        <p:spPr>
          <a:xfrm>
            <a:off x="3181350" y="3571876"/>
            <a:ext cx="5684400" cy="5157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450">
                <a:solidFill>
                  <a:srgbClr val="464646"/>
                </a:solidFill>
                <a:highlight>
                  <a:srgbClr val="FFFFFF"/>
                </a:highlight>
                <a:latin typeface="Source Sans Pro"/>
                <a:ea typeface="Source Sans Pro"/>
                <a:cs typeface="Source Sans Pro"/>
                <a:sym typeface="Source Sans Pro"/>
              </a:rPr>
              <a:t>“</a:t>
            </a:r>
            <a:r>
              <a:rPr b="1" lang="en" sz="1450">
                <a:solidFill>
                  <a:srgbClr val="049CCF"/>
                </a:solidFill>
                <a:highlight>
                  <a:srgbClr val="FFFFFF"/>
                </a:highlight>
                <a:uFill>
                  <a:noFill/>
                </a:uFill>
                <a:latin typeface="Source Sans Pro"/>
                <a:ea typeface="Source Sans Pro"/>
                <a:cs typeface="Source Sans Pro"/>
                <a:sym typeface="Source Sans Pro"/>
                <a:hlinkClick r:id="rId3">
                  <a:extLst>
                    <a:ext uri="{A12FA001-AC4F-418D-AE19-62706E023703}">
                      <ahyp:hlinkClr val="tx"/>
                    </a:ext>
                  </a:extLst>
                </a:hlinkClick>
              </a:rPr>
              <a:t>Furggelen afterglow</a:t>
            </a:r>
            <a:r>
              <a:rPr b="1" lang="en" sz="1450">
                <a:solidFill>
                  <a:srgbClr val="464646"/>
                </a:solidFill>
                <a:highlight>
                  <a:srgbClr val="FFFFFF"/>
                </a:highlight>
                <a:latin typeface="Source Sans Pro"/>
                <a:ea typeface="Source Sans Pro"/>
                <a:cs typeface="Source Sans Pro"/>
                <a:sym typeface="Source Sans Pro"/>
              </a:rPr>
              <a:t>” by </a:t>
            </a:r>
            <a:r>
              <a:rPr b="1" lang="en" sz="1450">
                <a:solidFill>
                  <a:srgbClr val="049CCF"/>
                </a:solidFill>
                <a:highlight>
                  <a:srgbClr val="FFFFFF"/>
                </a:highlight>
                <a:uFill>
                  <a:noFill/>
                </a:uFill>
                <a:latin typeface="Source Sans Pro"/>
                <a:ea typeface="Source Sans Pro"/>
                <a:cs typeface="Source Sans Pro"/>
                <a:sym typeface="Source Sans Pro"/>
                <a:hlinkClick r:id="rId4">
                  <a:extLst>
                    <a:ext uri="{A12FA001-AC4F-418D-AE19-62706E023703}">
                      <ahyp:hlinkClr val="tx"/>
                    </a:ext>
                  </a:extLst>
                </a:hlinkClick>
              </a:rPr>
              <a:t>Lukas Schlagenhauf</a:t>
            </a:r>
            <a:r>
              <a:rPr b="1" lang="en" sz="1450">
                <a:solidFill>
                  <a:srgbClr val="464646"/>
                </a:solidFill>
                <a:highlight>
                  <a:srgbClr val="FFFFFF"/>
                </a:highlight>
                <a:latin typeface="Source Sans Pro"/>
                <a:ea typeface="Source Sans Pro"/>
                <a:cs typeface="Source Sans Pro"/>
                <a:sym typeface="Source Sans Pro"/>
              </a:rPr>
              <a:t> is licensed under </a:t>
            </a:r>
            <a:r>
              <a:rPr b="1" lang="en" sz="1450">
                <a:solidFill>
                  <a:srgbClr val="049CCF"/>
                </a:solidFill>
                <a:highlight>
                  <a:srgbClr val="FFFFFF"/>
                </a:highlight>
                <a:uFill>
                  <a:noFill/>
                </a:uFill>
                <a:latin typeface="Source Sans Pro"/>
                <a:ea typeface="Source Sans Pro"/>
                <a:cs typeface="Source Sans Pro"/>
                <a:sym typeface="Source Sans Pro"/>
                <a:hlinkClick r:id="rId5">
                  <a:extLst>
                    <a:ext uri="{A12FA001-AC4F-418D-AE19-62706E023703}">
                      <ahyp:hlinkClr val="tx"/>
                    </a:ext>
                  </a:extLst>
                </a:hlinkClick>
              </a:rPr>
              <a:t>CC BY-ND 2.0</a:t>
            </a:r>
            <a:r>
              <a:rPr b="1" lang="en" sz="1450">
                <a:solidFill>
                  <a:srgbClr val="464646"/>
                </a:solidFill>
                <a:highlight>
                  <a:srgbClr val="FFFFFF"/>
                </a:highlight>
                <a:latin typeface="Source Sans Pro"/>
                <a:ea typeface="Source Sans Pro"/>
                <a:cs typeface="Source Sans Pro"/>
                <a:sym typeface="Source Sans Pro"/>
              </a:rPr>
              <a:t>. </a:t>
            </a:r>
            <a:endParaRPr b="0" i="0" sz="2300">
              <a:solidFill>
                <a:srgbClr val="333333"/>
              </a:solidFill>
              <a:latin typeface="Arial"/>
              <a:ea typeface="Arial"/>
              <a:cs typeface="Arial"/>
              <a:sym typeface="Arial"/>
            </a:endParaRPr>
          </a:p>
        </p:txBody>
      </p:sp>
      <p:pic>
        <p:nvPicPr>
          <p:cNvPr id="401" name="Google Shape;401;p56"/>
          <p:cNvPicPr preferRelativeResize="0"/>
          <p:nvPr/>
        </p:nvPicPr>
        <p:blipFill>
          <a:blip r:embed="rId6">
            <a:alphaModFix/>
          </a:blip>
          <a:stretch>
            <a:fillRect/>
          </a:stretch>
        </p:blipFill>
        <p:spPr>
          <a:xfrm>
            <a:off x="3181350" y="374400"/>
            <a:ext cx="5684400" cy="31974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06" name="Shape 406"/>
        <p:cNvGrpSpPr/>
        <p:nvPr/>
      </p:nvGrpSpPr>
      <p:grpSpPr>
        <a:xfrm>
          <a:off x="0" y="0"/>
          <a:ext cx="0" cy="0"/>
          <a:chOff x="0" y="0"/>
          <a:chExt cx="0" cy="0"/>
        </a:xfrm>
      </p:grpSpPr>
      <p:sp>
        <p:nvSpPr>
          <p:cNvPr id="407" name="Google Shape;407;p57"/>
          <p:cNvSpPr txBox="1"/>
          <p:nvPr>
            <p:ph type="title"/>
          </p:nvPr>
        </p:nvSpPr>
        <p:spPr>
          <a:xfrm>
            <a:off x="125800" y="1241475"/>
            <a:ext cx="2813400" cy="27495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2600"/>
              <a:buFont typeface="Calibri"/>
              <a:buNone/>
            </a:pPr>
            <a:r>
              <a:rPr b="1" lang="en" sz="2500"/>
              <a:t>Attributing </a:t>
            </a:r>
            <a:r>
              <a:rPr b="1" lang="en" sz="2500">
                <a:solidFill>
                  <a:schemeClr val="dk1"/>
                </a:solidFill>
              </a:rPr>
              <a:t>Individual Elements</a:t>
            </a:r>
            <a:br>
              <a:rPr b="1" lang="en" sz="2500">
                <a:solidFill>
                  <a:schemeClr val="dk1"/>
                </a:solidFill>
              </a:rPr>
            </a:br>
            <a:br>
              <a:rPr lang="en" sz="2600">
                <a:solidFill>
                  <a:schemeClr val="dk1"/>
                </a:solidFill>
                <a:latin typeface="Calibri"/>
                <a:ea typeface="Calibri"/>
                <a:cs typeface="Calibri"/>
                <a:sym typeface="Calibri"/>
              </a:rPr>
            </a:br>
            <a:r>
              <a:rPr b="1" lang="en" sz="2600">
                <a:solidFill>
                  <a:schemeClr val="dk1"/>
                </a:solidFill>
              </a:rPr>
              <a:t>T</a:t>
            </a:r>
            <a:r>
              <a:rPr lang="en" sz="2600">
                <a:solidFill>
                  <a:schemeClr val="dk1"/>
                </a:solidFill>
                <a:latin typeface="Calibri"/>
                <a:ea typeface="Calibri"/>
                <a:cs typeface="Calibri"/>
                <a:sym typeface="Calibri"/>
              </a:rPr>
              <a:t>itle, </a:t>
            </a:r>
            <a:r>
              <a:rPr b="1" lang="en" sz="2600">
                <a:solidFill>
                  <a:schemeClr val="dk1"/>
                </a:solidFill>
              </a:rPr>
              <a:t>A</a:t>
            </a:r>
            <a:r>
              <a:rPr lang="en" sz="2600">
                <a:solidFill>
                  <a:schemeClr val="dk1"/>
                </a:solidFill>
                <a:latin typeface="Calibri"/>
                <a:ea typeface="Calibri"/>
                <a:cs typeface="Calibri"/>
                <a:sym typeface="Calibri"/>
              </a:rPr>
              <a:t>uthor, </a:t>
            </a:r>
            <a:r>
              <a:rPr b="1" lang="en" sz="2600">
                <a:solidFill>
                  <a:schemeClr val="dk1"/>
                </a:solidFill>
              </a:rPr>
              <a:t>S</a:t>
            </a:r>
            <a:r>
              <a:rPr lang="en" sz="2600">
                <a:solidFill>
                  <a:schemeClr val="dk1"/>
                </a:solidFill>
                <a:latin typeface="Calibri"/>
                <a:ea typeface="Calibri"/>
                <a:cs typeface="Calibri"/>
                <a:sym typeface="Calibri"/>
              </a:rPr>
              <a:t>ource, </a:t>
            </a:r>
            <a:r>
              <a:rPr b="1" lang="en" sz="2600">
                <a:solidFill>
                  <a:schemeClr val="dk1"/>
                </a:solidFill>
              </a:rPr>
              <a:t>L</a:t>
            </a:r>
            <a:r>
              <a:rPr lang="en" sz="2600">
                <a:solidFill>
                  <a:schemeClr val="dk1"/>
                </a:solidFill>
                <a:latin typeface="Calibri"/>
                <a:ea typeface="Calibri"/>
                <a:cs typeface="Calibri"/>
                <a:sym typeface="Calibri"/>
              </a:rPr>
              <a:t>icense</a:t>
            </a:r>
            <a:endParaRPr/>
          </a:p>
        </p:txBody>
      </p:sp>
      <p:sp>
        <p:nvSpPr>
          <p:cNvPr id="408" name="Google Shape;408;p57"/>
          <p:cNvSpPr/>
          <p:nvPr/>
        </p:nvSpPr>
        <p:spPr>
          <a:xfrm>
            <a:off x="0" y="0"/>
            <a:ext cx="4149657" cy="968215"/>
          </a:xfrm>
          <a:custGeom>
            <a:rect b="b" l="l" r="r" t="t"/>
            <a:pathLst>
              <a:path extrusionOk="0" h="1290953" w="5532876">
                <a:moveTo>
                  <a:pt x="0" y="0"/>
                </a:moveTo>
                <a:lnTo>
                  <a:pt x="5532876" y="0"/>
                </a:lnTo>
                <a:lnTo>
                  <a:pt x="4936972" y="1290953"/>
                </a:lnTo>
                <a:lnTo>
                  <a:pt x="0" y="1290953"/>
                </a:lnTo>
                <a:close/>
              </a:path>
            </a:pathLst>
          </a:custGeom>
          <a:solidFill>
            <a:srgbClr val="59595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09" name="Google Shape;409;p57"/>
          <p:cNvSpPr/>
          <p:nvPr/>
        </p:nvSpPr>
        <p:spPr>
          <a:xfrm>
            <a:off x="3823381" y="1"/>
            <a:ext cx="5320619" cy="968215"/>
          </a:xfrm>
          <a:custGeom>
            <a:rect b="b" l="l" r="r" t="t"/>
            <a:pathLst>
              <a:path extrusionOk="0" h="1290953" w="7094159">
                <a:moveTo>
                  <a:pt x="595904" y="0"/>
                </a:moveTo>
                <a:lnTo>
                  <a:pt x="7094159" y="0"/>
                </a:lnTo>
                <a:lnTo>
                  <a:pt x="7094159" y="1290553"/>
                </a:lnTo>
                <a:lnTo>
                  <a:pt x="5920618" y="1290553"/>
                </a:lnTo>
                <a:lnTo>
                  <a:pt x="5920618" y="1290953"/>
                </a:lnTo>
                <a:lnTo>
                  <a:pt x="2729248" y="1290953"/>
                </a:lnTo>
                <a:lnTo>
                  <a:pt x="2574303" y="1290953"/>
                </a:lnTo>
                <a:lnTo>
                  <a:pt x="0" y="1290953"/>
                </a:lnTo>
                <a:close/>
              </a:path>
            </a:pathLst>
          </a:custGeom>
          <a:solidFill>
            <a:srgbClr val="7F7F7F">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pic>
        <p:nvPicPr>
          <p:cNvPr id="410" name="Google Shape;410;p57"/>
          <p:cNvPicPr preferRelativeResize="0"/>
          <p:nvPr/>
        </p:nvPicPr>
        <p:blipFill rotWithShape="1">
          <a:blip r:embed="rId3">
            <a:alphaModFix/>
          </a:blip>
          <a:srcRect b="0" l="1212" r="4090" t="0"/>
          <a:stretch/>
        </p:blipFill>
        <p:spPr>
          <a:xfrm>
            <a:off x="4880684" y="1523170"/>
            <a:ext cx="3809528" cy="2049898"/>
          </a:xfrm>
          <a:prstGeom prst="rect">
            <a:avLst/>
          </a:prstGeom>
          <a:noFill/>
          <a:ln>
            <a:noFill/>
          </a:ln>
        </p:spPr>
      </p:pic>
      <p:sp>
        <p:nvSpPr>
          <p:cNvPr id="411" name="Google Shape;411;p57"/>
          <p:cNvSpPr/>
          <p:nvPr/>
        </p:nvSpPr>
        <p:spPr>
          <a:xfrm>
            <a:off x="4966587" y="4087577"/>
            <a:ext cx="4177413" cy="1055923"/>
          </a:xfrm>
          <a:custGeom>
            <a:rect b="b" l="l" r="r" t="t"/>
            <a:pathLst>
              <a:path extrusionOk="0" h="1407897" w="5569884">
                <a:moveTo>
                  <a:pt x="652041" y="0"/>
                </a:moveTo>
                <a:lnTo>
                  <a:pt x="5569884" y="0"/>
                </a:lnTo>
                <a:lnTo>
                  <a:pt x="5569884" y="1407897"/>
                </a:lnTo>
                <a:lnTo>
                  <a:pt x="0" y="1407897"/>
                </a:lnTo>
                <a:close/>
              </a:path>
            </a:pathLst>
          </a:cu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12" name="Google Shape;412;p57"/>
          <p:cNvSpPr/>
          <p:nvPr/>
        </p:nvSpPr>
        <p:spPr>
          <a:xfrm>
            <a:off x="0" y="4087577"/>
            <a:ext cx="5335901" cy="1055923"/>
          </a:xfrm>
          <a:custGeom>
            <a:rect b="b" l="l" r="r" t="t"/>
            <a:pathLst>
              <a:path extrusionOk="0" h="1407897" w="7114535">
                <a:moveTo>
                  <a:pt x="0" y="0"/>
                </a:moveTo>
                <a:lnTo>
                  <a:pt x="1189345" y="0"/>
                </a:lnTo>
                <a:lnTo>
                  <a:pt x="7114535" y="0"/>
                </a:lnTo>
                <a:lnTo>
                  <a:pt x="6462495" y="1407897"/>
                </a:lnTo>
                <a:lnTo>
                  <a:pt x="0" y="1407897"/>
                </a:lnTo>
                <a:close/>
              </a:path>
            </a:pathLst>
          </a:custGeom>
          <a:solidFill>
            <a:srgbClr val="7F7F7F">
              <a:alpha val="40000"/>
            </a:srgbClr>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413" name="Google Shape;413;p57"/>
          <p:cNvSpPr txBox="1"/>
          <p:nvPr/>
        </p:nvSpPr>
        <p:spPr>
          <a:xfrm>
            <a:off x="3204300" y="1126625"/>
            <a:ext cx="5834100" cy="27783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2200">
                <a:solidFill>
                  <a:srgbClr val="333333"/>
                </a:solidFill>
                <a:latin typeface="Arial"/>
                <a:ea typeface="Arial"/>
                <a:cs typeface="Arial"/>
                <a:sym typeface="Arial"/>
              </a:rPr>
              <a:t>Image: Office calculator image (https://pixabay.com/en/office-pen-calculator-computation-1574717/) by The Digital Way and provided by Pixabay is licensed under </a:t>
            </a:r>
            <a:r>
              <a:rPr b="0" i="0" lang="en" sz="2200" u="sng" strike="noStrike">
                <a:solidFill>
                  <a:schemeClr val="hlink"/>
                </a:solidFill>
                <a:latin typeface="Libre Franklin"/>
                <a:ea typeface="Libre Franklin"/>
                <a:cs typeface="Libre Franklin"/>
                <a:sym typeface="Libre Franklin"/>
                <a:hlinkClick r:id="rId4"/>
              </a:rPr>
              <a:t>CC0: No Rights Reserved</a:t>
            </a:r>
            <a:endParaRPr b="0" i="0" sz="2200" u="none" strike="noStrike">
              <a:solidFill>
                <a:srgbClr val="1E74D1"/>
              </a:solidFill>
              <a:latin typeface="Libre Franklin"/>
              <a:ea typeface="Libre Franklin"/>
              <a:cs typeface="Libre Franklin"/>
              <a:sym typeface="Libre Franklin"/>
            </a:endParaRPr>
          </a:p>
          <a:p>
            <a:pPr indent="0" lvl="0" marL="0" marR="0" rtl="0" algn="l">
              <a:spcBef>
                <a:spcPts val="0"/>
              </a:spcBef>
              <a:spcAft>
                <a:spcPts val="0"/>
              </a:spcAft>
              <a:buNone/>
            </a:pPr>
            <a:r>
              <a:t/>
            </a:r>
            <a:endParaRPr sz="2200">
              <a:solidFill>
                <a:srgbClr val="1E74D1"/>
              </a:solidFill>
              <a:latin typeface="Libre Franklin"/>
              <a:ea typeface="Libre Franklin"/>
              <a:cs typeface="Libre Franklin"/>
              <a:sym typeface="Libre Franklin"/>
            </a:endParaRPr>
          </a:p>
          <a:p>
            <a:pPr indent="0" lvl="0" marL="0" marR="0" rtl="0" algn="l">
              <a:spcBef>
                <a:spcPts val="0"/>
              </a:spcBef>
              <a:spcAft>
                <a:spcPts val="0"/>
              </a:spcAft>
              <a:buNone/>
            </a:pPr>
            <a:r>
              <a:rPr b="0" i="0" lang="en" sz="2200">
                <a:solidFill>
                  <a:srgbClr val="333333"/>
                </a:solidFill>
                <a:latin typeface="Arial"/>
                <a:ea typeface="Arial"/>
                <a:cs typeface="Arial"/>
                <a:sym typeface="Arial"/>
              </a:rPr>
              <a:t>Image: </a:t>
            </a:r>
            <a:r>
              <a:rPr b="0" i="0" lang="en" sz="2200" u="sng">
                <a:solidFill>
                  <a:schemeClr val="hlink"/>
                </a:solidFill>
                <a:latin typeface="Arial"/>
                <a:ea typeface="Arial"/>
                <a:cs typeface="Arial"/>
                <a:sym typeface="Arial"/>
                <a:hlinkClick r:id="rId5"/>
              </a:rPr>
              <a:t>Unnamed Photo</a:t>
            </a:r>
            <a:r>
              <a:rPr b="0" i="0" lang="en" sz="2200">
                <a:solidFill>
                  <a:srgbClr val="333333"/>
                </a:solidFill>
                <a:latin typeface="Arial"/>
                <a:ea typeface="Arial"/>
                <a:cs typeface="Arial"/>
                <a:sym typeface="Arial"/>
              </a:rPr>
              <a:t> by John Price is licensed under CC0</a:t>
            </a:r>
            <a:endParaRPr b="0" i="0" sz="2200">
              <a:solidFill>
                <a:srgbClr val="333333"/>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19" name="Google Shape;419;p5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pic>
        <p:nvPicPr>
          <p:cNvPr id="420" name="Google Shape;420;p58"/>
          <p:cNvPicPr preferRelativeResize="0"/>
          <p:nvPr/>
        </p:nvPicPr>
        <p:blipFill rotWithShape="1">
          <a:blip r:embed="rId3">
            <a:alphaModFix/>
          </a:blip>
          <a:srcRect b="0" l="4695" r="2505" t="0"/>
          <a:stretch/>
        </p:blipFill>
        <p:spPr>
          <a:xfrm>
            <a:off x="410300" y="66877"/>
            <a:ext cx="8733700" cy="4747899"/>
          </a:xfrm>
          <a:prstGeom prst="rect">
            <a:avLst/>
          </a:prstGeom>
          <a:noFill/>
          <a:ln>
            <a:noFill/>
          </a:ln>
        </p:spPr>
      </p:pic>
      <p:sp>
        <p:nvSpPr>
          <p:cNvPr id="421" name="Google Shape;421;p58"/>
          <p:cNvSpPr txBox="1"/>
          <p:nvPr/>
        </p:nvSpPr>
        <p:spPr>
          <a:xfrm>
            <a:off x="3067050" y="4774825"/>
            <a:ext cx="5886600" cy="3540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100">
                <a:solidFill>
                  <a:schemeClr val="dk1"/>
                </a:solidFill>
              </a:rPr>
              <a:t> Screenshot from </a:t>
            </a:r>
            <a:r>
              <a:rPr lang="en" sz="1100" u="sng">
                <a:solidFill>
                  <a:schemeClr val="hlink"/>
                </a:solidFill>
                <a:hlinkClick r:id="rId4"/>
              </a:rPr>
              <a:t>Characteristics of Genres</a:t>
            </a:r>
            <a:r>
              <a:rPr lang="en" sz="1100">
                <a:solidFill>
                  <a:schemeClr val="dk1"/>
                </a:solidFill>
              </a:rPr>
              <a:t> by Lumen Learning is licensed </a:t>
            </a:r>
            <a:r>
              <a:rPr lang="en" sz="1100" u="sng">
                <a:solidFill>
                  <a:schemeClr val="hlink"/>
                </a:solidFill>
                <a:hlinkClick r:id="rId5"/>
              </a:rPr>
              <a:t>CC-BY 4.0</a:t>
            </a:r>
            <a:r>
              <a:rPr lang="en" sz="1100">
                <a:solidFill>
                  <a:schemeClr val="dk1"/>
                </a:solidFill>
              </a:rPr>
              <a: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6" name="Shape 426"/>
        <p:cNvGrpSpPr/>
        <p:nvPr/>
      </p:nvGrpSpPr>
      <p:grpSpPr>
        <a:xfrm>
          <a:off x="0" y="0"/>
          <a:ext cx="0" cy="0"/>
          <a:chOff x="0" y="0"/>
          <a:chExt cx="0" cy="0"/>
        </a:xfrm>
      </p:grpSpPr>
      <p:sp>
        <p:nvSpPr>
          <p:cNvPr id="427" name="Google Shape;427;p59"/>
          <p:cNvSpPr/>
          <p:nvPr/>
        </p:nvSpPr>
        <p:spPr>
          <a:xfrm>
            <a:off x="-1" y="0"/>
            <a:ext cx="91416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28" name="Google Shape;428;p59"/>
          <p:cNvSpPr txBox="1"/>
          <p:nvPr>
            <p:ph type="title"/>
          </p:nvPr>
        </p:nvSpPr>
        <p:spPr>
          <a:xfrm>
            <a:off x="356000" y="1736225"/>
            <a:ext cx="3231600" cy="1865700"/>
          </a:xfrm>
          <a:prstGeom prst="rect">
            <a:avLst/>
          </a:prstGeom>
          <a:no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dk1"/>
              </a:buClr>
              <a:buSzPts val="3000"/>
              <a:buFont typeface="Calibri"/>
              <a:buNone/>
            </a:pPr>
            <a:r>
              <a:rPr b="1" lang="en" sz="3000"/>
              <a:t>Tool #1:</a:t>
            </a:r>
            <a:endParaRPr b="1" sz="3000"/>
          </a:p>
          <a:p>
            <a:pPr indent="0" lvl="0" marL="0" rtl="0" algn="ctr">
              <a:lnSpc>
                <a:spcPct val="90000"/>
              </a:lnSpc>
              <a:spcBef>
                <a:spcPts val="0"/>
              </a:spcBef>
              <a:spcAft>
                <a:spcPts val="0"/>
              </a:spcAft>
              <a:buClr>
                <a:schemeClr val="dk1"/>
              </a:buClr>
              <a:buSzPts val="3000"/>
              <a:buFont typeface="Calibri"/>
              <a:buNone/>
            </a:pPr>
            <a:r>
              <a:rPr b="1" lang="en" sz="3000"/>
              <a:t>T</a:t>
            </a:r>
            <a:r>
              <a:rPr b="1" lang="en" sz="3000"/>
              <a:t>he CC License Chooser &amp; Attribution Tool</a:t>
            </a:r>
            <a:br>
              <a:rPr lang="en" sz="3000"/>
            </a:br>
            <a:br>
              <a:rPr lang="en" sz="2400"/>
            </a:br>
            <a:r>
              <a:rPr lang="en" sz="2400" u="sng">
                <a:solidFill>
                  <a:schemeClr val="hlink"/>
                </a:solidFill>
                <a:hlinkClick r:id="rId3"/>
              </a:rPr>
              <a:t>https://creativecommons.org/choose/</a:t>
            </a:r>
            <a:endParaRPr sz="2400">
              <a:latin typeface="Proxima Nova"/>
              <a:ea typeface="Proxima Nova"/>
              <a:cs typeface="Proxima Nova"/>
              <a:sym typeface="Proxima Nova"/>
            </a:endParaRPr>
          </a:p>
          <a:p>
            <a:pPr indent="0" lvl="0" marL="0" rtl="0" algn="ctr">
              <a:lnSpc>
                <a:spcPct val="90000"/>
              </a:lnSpc>
              <a:spcBef>
                <a:spcPts val="0"/>
              </a:spcBef>
              <a:spcAft>
                <a:spcPts val="0"/>
              </a:spcAft>
              <a:buClr>
                <a:schemeClr val="dk1"/>
              </a:buClr>
              <a:buSzPts val="3000"/>
              <a:buFont typeface="Calibri"/>
              <a:buNone/>
            </a:pPr>
            <a:r>
              <a:t/>
            </a:r>
            <a:endParaRPr sz="2400"/>
          </a:p>
        </p:txBody>
      </p:sp>
      <p:pic>
        <p:nvPicPr>
          <p:cNvPr id="429" name="Google Shape;429;p59"/>
          <p:cNvPicPr preferRelativeResize="0"/>
          <p:nvPr/>
        </p:nvPicPr>
        <p:blipFill>
          <a:blip r:embed="rId4">
            <a:alphaModFix/>
          </a:blip>
          <a:stretch>
            <a:fillRect/>
          </a:stretch>
        </p:blipFill>
        <p:spPr>
          <a:xfrm>
            <a:off x="3911983" y="0"/>
            <a:ext cx="4742433" cy="51434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6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t/>
            </a:r>
            <a:endParaRPr/>
          </a:p>
        </p:txBody>
      </p:sp>
      <p:sp>
        <p:nvSpPr>
          <p:cNvPr id="435" name="Google Shape;435;p60"/>
          <p:cNvSpPr txBox="1"/>
          <p:nvPr>
            <p:ph type="title"/>
          </p:nvPr>
        </p:nvSpPr>
        <p:spPr>
          <a:xfrm>
            <a:off x="25450" y="10373"/>
            <a:ext cx="7886700" cy="5901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lang="en"/>
              <a:t>Keeping it all Straight: The Course Map</a:t>
            </a:r>
            <a:endParaRPr/>
          </a:p>
        </p:txBody>
      </p:sp>
      <p:pic>
        <p:nvPicPr>
          <p:cNvPr id="436" name="Google Shape;436;p60"/>
          <p:cNvPicPr preferRelativeResize="0"/>
          <p:nvPr/>
        </p:nvPicPr>
        <p:blipFill>
          <a:blip r:embed="rId3">
            <a:alphaModFix/>
          </a:blip>
          <a:stretch>
            <a:fillRect/>
          </a:stretch>
        </p:blipFill>
        <p:spPr>
          <a:xfrm>
            <a:off x="0" y="561231"/>
            <a:ext cx="9144003" cy="447824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1"/>
          <p:cNvSpPr txBox="1"/>
          <p:nvPr>
            <p:ph type="title"/>
          </p:nvPr>
        </p:nvSpPr>
        <p:spPr>
          <a:xfrm>
            <a:off x="623888" y="1282303"/>
            <a:ext cx="7886700" cy="2139600"/>
          </a:xfrm>
          <a:prstGeom prst="rect">
            <a:avLst/>
          </a:prstGeom>
        </p:spPr>
        <p:txBody>
          <a:bodyPr anchorCtr="0" anchor="b" bIns="34275" lIns="68575" spcFirstLastPara="1" rIns="68575" wrap="square" tIns="34275">
            <a:normAutofit/>
          </a:bodyPr>
          <a:lstStyle/>
          <a:p>
            <a:pPr indent="0" lvl="0" marL="0" rtl="0" algn="l">
              <a:spcBef>
                <a:spcPts val="0"/>
              </a:spcBef>
              <a:spcAft>
                <a:spcPts val="0"/>
              </a:spcAft>
              <a:buNone/>
            </a:pPr>
            <a:r>
              <a:rPr lang="en" sz="3611"/>
              <a:t>Question 3 of 3</a:t>
            </a:r>
            <a:endParaRPr sz="3611"/>
          </a:p>
          <a:p>
            <a:pPr indent="0" lvl="0" marL="0" rtl="0" algn="l">
              <a:spcBef>
                <a:spcPts val="0"/>
              </a:spcBef>
              <a:spcAft>
                <a:spcPts val="0"/>
              </a:spcAft>
              <a:buNone/>
            </a:pPr>
            <a:r>
              <a:rPr lang="en"/>
              <a:t>What can we remix/adapt? </a:t>
            </a:r>
            <a:endParaRPr/>
          </a:p>
        </p:txBody>
      </p:sp>
      <p:sp>
        <p:nvSpPr>
          <p:cNvPr id="442" name="Google Shape;442;p61"/>
          <p:cNvSpPr txBox="1"/>
          <p:nvPr>
            <p:ph idx="1" type="body"/>
          </p:nvPr>
        </p:nvSpPr>
        <p:spPr>
          <a:xfrm>
            <a:off x="623888" y="3442097"/>
            <a:ext cx="7886700" cy="1125000"/>
          </a:xfrm>
          <a:prstGeom prst="rect">
            <a:avLst/>
          </a:prstGeom>
        </p:spPr>
        <p:txBody>
          <a:bodyPr anchorCtr="0" anchor="t" bIns="34275" lIns="68575" spcFirstLastPara="1" rIns="68575" wrap="square" tIns="34275">
            <a:normAutofit/>
          </a:bodyPr>
          <a:lstStyle/>
          <a:p>
            <a:pPr indent="0" lvl="0" marL="0" rtl="0" algn="l">
              <a:spcBef>
                <a:spcPts val="800"/>
              </a:spcBef>
              <a:spcAft>
                <a:spcPts val="1200"/>
              </a:spcAft>
              <a:buNone/>
            </a:pPr>
            <a:r>
              <a:rPr lang="en"/>
              <a:t>Adapt compatible licenses to create the perfect solution.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47" name="Shape 447"/>
        <p:cNvGrpSpPr/>
        <p:nvPr/>
      </p:nvGrpSpPr>
      <p:grpSpPr>
        <a:xfrm>
          <a:off x="0" y="0"/>
          <a:ext cx="0" cy="0"/>
          <a:chOff x="0" y="0"/>
          <a:chExt cx="0" cy="0"/>
        </a:xfrm>
      </p:grpSpPr>
      <p:sp>
        <p:nvSpPr>
          <p:cNvPr id="448" name="Google Shape;448;p62"/>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Fruit smoothie ingredients" id="449" name="Google Shape;449;p62"/>
          <p:cNvPicPr preferRelativeResize="0"/>
          <p:nvPr/>
        </p:nvPicPr>
        <p:blipFill rotWithShape="1">
          <a:blip r:embed="rId3">
            <a:alphaModFix/>
          </a:blip>
          <a:srcRect b="0" l="0" r="0" t="3910"/>
          <a:stretch/>
        </p:blipFill>
        <p:spPr>
          <a:xfrm>
            <a:off x="2642616" y="8"/>
            <a:ext cx="6501384" cy="5143493"/>
          </a:xfrm>
          <a:prstGeom prst="rect">
            <a:avLst/>
          </a:prstGeom>
          <a:noFill/>
          <a:ln>
            <a:noFill/>
          </a:ln>
        </p:spPr>
      </p:pic>
      <p:sp>
        <p:nvSpPr>
          <p:cNvPr id="450" name="Google Shape;450;p62"/>
          <p:cNvSpPr/>
          <p:nvPr/>
        </p:nvSpPr>
        <p:spPr>
          <a:xfrm>
            <a:off x="2" y="0"/>
            <a:ext cx="7004405" cy="5143500"/>
          </a:xfrm>
          <a:prstGeom prst="rect">
            <a:avLst/>
          </a:prstGeom>
          <a:gradFill>
            <a:gsLst>
              <a:gs pos="0">
                <a:srgbClr val="000000">
                  <a:alpha val="0"/>
                </a:srgbClr>
              </a:gs>
              <a:gs pos="33000">
                <a:srgbClr val="000000">
                  <a:alpha val="63921"/>
                </a:srgbClr>
              </a:gs>
              <a:gs pos="58000">
                <a:schemeClr val="dk1"/>
              </a:gs>
              <a:gs pos="100000">
                <a:schemeClr val="dk1"/>
              </a:gs>
            </a:gsLst>
            <a:lin ang="108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51" name="Google Shape;451;p62"/>
          <p:cNvSpPr txBox="1"/>
          <p:nvPr>
            <p:ph type="title"/>
          </p:nvPr>
        </p:nvSpPr>
        <p:spPr>
          <a:xfrm>
            <a:off x="358485" y="841772"/>
            <a:ext cx="4356389" cy="2403101"/>
          </a:xfrm>
          <a:prstGeom prst="rect">
            <a:avLst/>
          </a:prstGeom>
          <a:noFill/>
          <a:ln>
            <a:noFill/>
          </a:ln>
          <a:effectLst>
            <a:outerShdw blurRad="57150" rotWithShape="0" algn="bl" dir="5400000" dist="19050">
              <a:srgbClr val="000000">
                <a:alpha val="50000"/>
              </a:srgbClr>
            </a:outerShdw>
          </a:effectLst>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3600"/>
              <a:buFont typeface="Calibri"/>
              <a:buNone/>
            </a:pPr>
            <a:r>
              <a:rPr lang="en" sz="3500">
                <a:solidFill>
                  <a:schemeClr val="lt1"/>
                </a:solidFill>
              </a:rPr>
              <a:t>The </a:t>
            </a:r>
            <a:r>
              <a:rPr lang="en" sz="3500">
                <a:solidFill>
                  <a:schemeClr val="lt1"/>
                </a:solidFill>
              </a:rPr>
              <a:t>Remix “Smoothie”</a:t>
            </a:r>
            <a:endParaRPr sz="4400">
              <a:solidFill>
                <a:schemeClr val="lt1"/>
              </a:solidFill>
            </a:endParaRPr>
          </a:p>
        </p:txBody>
      </p:sp>
      <p:sp>
        <p:nvSpPr>
          <p:cNvPr id="452" name="Google Shape;452;p62"/>
          <p:cNvSpPr txBox="1"/>
          <p:nvPr>
            <p:ph idx="1" type="body"/>
          </p:nvPr>
        </p:nvSpPr>
        <p:spPr>
          <a:xfrm>
            <a:off x="358475" y="3578500"/>
            <a:ext cx="4280700" cy="1229400"/>
          </a:xfrm>
          <a:prstGeom prst="rect">
            <a:avLst/>
          </a:prstGeom>
          <a:noFill/>
          <a:ln>
            <a:noFill/>
          </a:ln>
        </p:spPr>
        <p:txBody>
          <a:bodyPr anchorCtr="0" anchor="t" bIns="34275" lIns="68575" spcFirstLastPara="1" rIns="68575" wrap="square" tIns="34275">
            <a:normAutofit lnSpcReduction="10000"/>
          </a:bodyPr>
          <a:lstStyle/>
          <a:p>
            <a:pPr indent="0" lvl="0" marL="0" rtl="0" algn="l">
              <a:lnSpc>
                <a:spcPct val="90000"/>
              </a:lnSpc>
              <a:spcBef>
                <a:spcPts val="0"/>
              </a:spcBef>
              <a:spcAft>
                <a:spcPts val="0"/>
              </a:spcAft>
              <a:buClr>
                <a:schemeClr val="lt1"/>
              </a:buClr>
              <a:buSzPts val="1500"/>
              <a:buNone/>
            </a:pPr>
            <a:r>
              <a:rPr lang="en" sz="1500"/>
              <a:t>Remixes/adaptations happen when </a:t>
            </a:r>
            <a:r>
              <a:rPr b="0" i="0" lang="en" sz="1500">
                <a:solidFill>
                  <a:schemeClr val="lt1"/>
                </a:solidFill>
              </a:rPr>
              <a:t>you cannot tell where one open work ends and another one begins. </a:t>
            </a:r>
            <a:endParaRPr b="0" i="0" sz="1500">
              <a:solidFill>
                <a:schemeClr val="lt1"/>
              </a:solidFill>
            </a:endParaRPr>
          </a:p>
          <a:p>
            <a:pPr indent="0" lvl="0" marL="0" rtl="0" algn="l">
              <a:lnSpc>
                <a:spcPct val="90000"/>
              </a:lnSpc>
              <a:spcBef>
                <a:spcPts val="1200"/>
              </a:spcBef>
              <a:spcAft>
                <a:spcPts val="1200"/>
              </a:spcAft>
              <a:buClr>
                <a:schemeClr val="lt1"/>
              </a:buClr>
              <a:buSzPts val="1500"/>
              <a:buNone/>
            </a:pPr>
            <a:r>
              <a:rPr lang="en" sz="1500"/>
              <a:t>When</a:t>
            </a:r>
            <a:r>
              <a:rPr lang="en" sz="1500"/>
              <a:t> remixing</a:t>
            </a:r>
            <a:r>
              <a:rPr b="0" i="0" lang="en" sz="1500">
                <a:solidFill>
                  <a:schemeClr val="lt1"/>
                </a:solidFill>
              </a:rPr>
              <a:t>, </a:t>
            </a:r>
            <a:r>
              <a:rPr lang="en" sz="1500"/>
              <a:t>take </a:t>
            </a:r>
            <a:r>
              <a:rPr b="0" i="0" lang="en" sz="1500">
                <a:solidFill>
                  <a:schemeClr val="lt1"/>
                </a:solidFill>
              </a:rPr>
              <a:t>car</a:t>
            </a:r>
            <a:r>
              <a:rPr lang="en" sz="1500"/>
              <a:t>e to only mix content with licenses that allow remixing. </a:t>
            </a:r>
            <a:endParaRPr sz="1500">
              <a:solidFill>
                <a:schemeClr val="lt1"/>
              </a:solidFill>
            </a:endParaRPr>
          </a:p>
        </p:txBody>
      </p:sp>
      <p:sp>
        <p:nvSpPr>
          <p:cNvPr id="453" name="Google Shape;453;p62"/>
          <p:cNvSpPr/>
          <p:nvPr/>
        </p:nvSpPr>
        <p:spPr>
          <a:xfrm rot="5400000">
            <a:off x="569941" y="260093"/>
            <a:ext cx="109728" cy="528066"/>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454" name="Google Shape;454;p62"/>
          <p:cNvSpPr/>
          <p:nvPr/>
        </p:nvSpPr>
        <p:spPr>
          <a:xfrm>
            <a:off x="360772" y="3410190"/>
            <a:ext cx="2983230" cy="1371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p63"/>
          <p:cNvSpPr txBox="1"/>
          <p:nvPr/>
        </p:nvSpPr>
        <p:spPr>
          <a:xfrm>
            <a:off x="4343392" y="4858455"/>
            <a:ext cx="4570200" cy="2385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1" i="0" lang="en" sz="1100" u="sng">
                <a:solidFill>
                  <a:schemeClr val="hlink"/>
                </a:solidFill>
                <a:latin typeface="Proxima Nova"/>
                <a:ea typeface="Proxima Nova"/>
                <a:cs typeface="Proxima Nova"/>
                <a:sym typeface="Proxima Nova"/>
                <a:hlinkClick r:id="rId3"/>
              </a:rPr>
              <a:t>CC License Compatibility Chart</a:t>
            </a:r>
            <a:r>
              <a:rPr b="0" i="0" lang="en" sz="1100">
                <a:solidFill>
                  <a:srgbClr val="222222"/>
                </a:solidFill>
                <a:latin typeface="Proxima Nova"/>
                <a:ea typeface="Proxima Nova"/>
                <a:cs typeface="Proxima Nova"/>
                <a:sym typeface="Proxima Nova"/>
              </a:rPr>
              <a:t> / </a:t>
            </a:r>
            <a:r>
              <a:rPr b="1" i="0" lang="en" sz="1100" u="sng">
                <a:solidFill>
                  <a:schemeClr val="hlink"/>
                </a:solidFill>
                <a:latin typeface="Proxima Nova"/>
                <a:ea typeface="Proxima Nova"/>
                <a:cs typeface="Proxima Nova"/>
                <a:sym typeface="Proxima Nova"/>
                <a:hlinkClick r:id="rId4"/>
              </a:rPr>
              <a:t>CC BY 4.0</a:t>
            </a:r>
            <a:endParaRPr sz="1100">
              <a:solidFill>
                <a:schemeClr val="dk1"/>
              </a:solidFill>
              <a:latin typeface="Calibri"/>
              <a:ea typeface="Calibri"/>
              <a:cs typeface="Calibri"/>
              <a:sym typeface="Calibri"/>
            </a:endParaRPr>
          </a:p>
        </p:txBody>
      </p:sp>
      <p:pic>
        <p:nvPicPr>
          <p:cNvPr id="461" name="Google Shape;461;p63"/>
          <p:cNvPicPr preferRelativeResize="0"/>
          <p:nvPr/>
        </p:nvPicPr>
        <p:blipFill rotWithShape="1">
          <a:blip r:embed="rId5">
            <a:alphaModFix/>
          </a:blip>
          <a:srcRect b="0" l="0" r="0" t="0"/>
          <a:stretch/>
        </p:blipFill>
        <p:spPr>
          <a:xfrm>
            <a:off x="641775" y="76200"/>
            <a:ext cx="7958826" cy="4706001"/>
          </a:xfrm>
          <a:prstGeom prst="rect">
            <a:avLst/>
          </a:prstGeom>
          <a:noFill/>
          <a:ln>
            <a:noFill/>
          </a:ln>
        </p:spPr>
      </p:pic>
      <p:sp>
        <p:nvSpPr>
          <p:cNvPr id="462" name="Google Shape;462;p63"/>
          <p:cNvSpPr txBox="1"/>
          <p:nvPr/>
        </p:nvSpPr>
        <p:spPr>
          <a:xfrm>
            <a:off x="56800" y="4804800"/>
            <a:ext cx="7350300" cy="4149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b="1" lang="en" sz="1411">
                <a:solidFill>
                  <a:schemeClr val="dk1"/>
                </a:solidFill>
                <a:latin typeface="Calibri"/>
                <a:ea typeface="Calibri"/>
                <a:cs typeface="Calibri"/>
                <a:sym typeface="Calibri"/>
              </a:rPr>
              <a:t>Tool #2: The CC License Compatibility Chart</a:t>
            </a:r>
            <a:endParaRPr b="1" sz="2300">
              <a:solidFill>
                <a:schemeClr val="dk1"/>
              </a:solidFill>
              <a:latin typeface="Calibri"/>
              <a:ea typeface="Calibri"/>
              <a:cs typeface="Calibri"/>
              <a:sym typeface="Calibri"/>
            </a:endParaRPr>
          </a:p>
          <a:p>
            <a:pPr indent="0" lvl="0" marL="0" rtl="0" algn="l">
              <a:spcBef>
                <a:spcPts val="0"/>
              </a:spcBef>
              <a:spcAft>
                <a:spcPts val="0"/>
              </a:spcAft>
              <a:buNone/>
            </a:pPr>
            <a:r>
              <a:t/>
            </a:r>
            <a:endParaRPr b="1" sz="1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28"/>
          <p:cNvPicPr preferRelativeResize="0"/>
          <p:nvPr/>
        </p:nvPicPr>
        <p:blipFill rotWithShape="1">
          <a:blip r:embed="rId3">
            <a:alphaModFix/>
          </a:blip>
          <a:srcRect b="0" l="0" r="0" t="2997"/>
          <a:stretch/>
        </p:blipFill>
        <p:spPr>
          <a:xfrm>
            <a:off x="987200" y="78575"/>
            <a:ext cx="7239619" cy="4588525"/>
          </a:xfrm>
          <a:prstGeom prst="rect">
            <a:avLst/>
          </a:prstGeom>
          <a:noFill/>
          <a:ln>
            <a:noFill/>
          </a:ln>
        </p:spPr>
      </p:pic>
      <p:sp>
        <p:nvSpPr>
          <p:cNvPr id="166" name="Google Shape;166;p28"/>
          <p:cNvSpPr txBox="1"/>
          <p:nvPr/>
        </p:nvSpPr>
        <p:spPr>
          <a:xfrm>
            <a:off x="2133600" y="4743300"/>
            <a:ext cx="518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Source</a:t>
            </a:r>
            <a:r>
              <a:rPr lang="en"/>
              <a:t>: </a:t>
            </a:r>
            <a:r>
              <a:rPr lang="en" u="sng">
                <a:solidFill>
                  <a:schemeClr val="hlink"/>
                </a:solidFill>
                <a:hlinkClick r:id="rId4"/>
              </a:rPr>
              <a:t>Tennessee Higher Education Factbook 2021-22</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7" name="Shape 467"/>
        <p:cNvGrpSpPr/>
        <p:nvPr/>
      </p:nvGrpSpPr>
      <p:grpSpPr>
        <a:xfrm>
          <a:off x="0" y="0"/>
          <a:ext cx="0" cy="0"/>
          <a:chOff x="0" y="0"/>
          <a:chExt cx="0" cy="0"/>
        </a:xfrm>
      </p:grpSpPr>
      <p:sp>
        <p:nvSpPr>
          <p:cNvPr id="468" name="Google Shape;468;p64"/>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69" name="Google Shape;469;p64"/>
          <p:cNvSpPr/>
          <p:nvPr/>
        </p:nvSpPr>
        <p:spPr>
          <a:xfrm flipH="1" rot="-2700000">
            <a:off x="-282117" y="-190252"/>
            <a:ext cx="1370729" cy="1032742"/>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0" name="Google Shape;470;p64"/>
          <p:cNvSpPr/>
          <p:nvPr/>
        </p:nvSpPr>
        <p:spPr>
          <a:xfrm flipH="1" rot="-2700000">
            <a:off x="7532612" y="491355"/>
            <a:ext cx="515604" cy="515604"/>
          </a:xfrm>
          <a:prstGeom prst="rect">
            <a:avLst/>
          </a:prstGeom>
          <a:solidFill>
            <a:schemeClr val="accent4">
              <a:alpha val="2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1" name="Google Shape;471;p64"/>
          <p:cNvSpPr/>
          <p:nvPr/>
        </p:nvSpPr>
        <p:spPr>
          <a:xfrm flipH="1" rot="10800000">
            <a:off x="7017482" y="0"/>
            <a:ext cx="2126518" cy="1110628"/>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2" name="Google Shape;472;p64"/>
          <p:cNvSpPr/>
          <p:nvPr/>
        </p:nvSpPr>
        <p:spPr>
          <a:xfrm flipH="1">
            <a:off x="5982258" y="4586626"/>
            <a:ext cx="1120885" cy="556874"/>
          </a:xfrm>
          <a:prstGeom prst="triangle">
            <a:avLst>
              <a:gd fmla="val 50000" name="adj"/>
            </a:avLst>
          </a:prstGeom>
          <a:solidFill>
            <a:schemeClr val="accent1">
              <a:alpha val="2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green, large, bus&#10;&#10;Description automatically generated" id="473" name="Google Shape;473;p64"/>
          <p:cNvPicPr preferRelativeResize="0"/>
          <p:nvPr/>
        </p:nvPicPr>
        <p:blipFill rotWithShape="1">
          <a:blip r:embed="rId3">
            <a:alphaModFix/>
          </a:blip>
          <a:srcRect b="0" l="0" r="0" t="0"/>
          <a:stretch/>
        </p:blipFill>
        <p:spPr>
          <a:xfrm>
            <a:off x="139013" y="1154755"/>
            <a:ext cx="8948846" cy="3311073"/>
          </a:xfrm>
          <a:prstGeom prst="rect">
            <a:avLst/>
          </a:prstGeom>
          <a:noFill/>
          <a:ln>
            <a:noFill/>
          </a:ln>
        </p:spPr>
      </p:pic>
      <p:sp>
        <p:nvSpPr>
          <p:cNvPr id="474" name="Google Shape;474;p64"/>
          <p:cNvSpPr/>
          <p:nvPr/>
        </p:nvSpPr>
        <p:spPr>
          <a:xfrm flipH="1">
            <a:off x="5703060" y="4839857"/>
            <a:ext cx="611177" cy="303643"/>
          </a:xfrm>
          <a:prstGeom prst="triangle">
            <a:avLst>
              <a:gd fmla="val 50000" name="adj"/>
            </a:avLst>
          </a:prstGeom>
          <a:solidFill>
            <a:schemeClr val="accent1">
              <a:alpha val="29803"/>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475" name="Google Shape;475;p64"/>
          <p:cNvSpPr txBox="1"/>
          <p:nvPr/>
        </p:nvSpPr>
        <p:spPr>
          <a:xfrm>
            <a:off x="7425813" y="4993453"/>
            <a:ext cx="17376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4"/>
              </a:rPr>
              <a:t>The CC Adapters License Chart </a:t>
            </a:r>
            <a:r>
              <a:rPr lang="en" sz="500">
                <a:solidFill>
                  <a:srgbClr val="FFFFFF"/>
                </a:solidFill>
                <a:latin typeface="Calibri"/>
                <a:ea typeface="Calibri"/>
                <a:cs typeface="Calibri"/>
                <a:sym typeface="Calibri"/>
              </a:rPr>
              <a:t>is licensed under </a:t>
            </a:r>
            <a:r>
              <a:rPr lang="en" sz="500" u="sng">
                <a:solidFill>
                  <a:schemeClr val="hlink"/>
                </a:solidFill>
                <a:latin typeface="Calibri"/>
                <a:ea typeface="Calibri"/>
                <a:cs typeface="Calibri"/>
                <a:sym typeface="Calibri"/>
                <a:hlinkClick r:id="rId5"/>
              </a:rPr>
              <a:t>CC BY</a:t>
            </a:r>
            <a:r>
              <a:rPr lang="en" sz="500">
                <a:solidFill>
                  <a:srgbClr val="FFFFFF"/>
                </a:solidFill>
                <a:latin typeface="Calibri"/>
                <a:ea typeface="Calibri"/>
                <a:cs typeface="Calibri"/>
                <a:sym typeface="Calibri"/>
              </a:rPr>
              <a:t> 4.0.</a:t>
            </a:r>
            <a:endParaRPr sz="1100"/>
          </a:p>
        </p:txBody>
      </p:sp>
      <p:sp>
        <p:nvSpPr>
          <p:cNvPr id="476" name="Google Shape;476;p64"/>
          <p:cNvSpPr txBox="1"/>
          <p:nvPr/>
        </p:nvSpPr>
        <p:spPr>
          <a:xfrm>
            <a:off x="146000" y="288150"/>
            <a:ext cx="7739400" cy="769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00">
                <a:latin typeface="Calibri"/>
                <a:ea typeface="Calibri"/>
                <a:cs typeface="Calibri"/>
                <a:sym typeface="Calibri"/>
              </a:rPr>
              <a:t>Tool #3: The Creative Commons Adapter’s License Chart</a:t>
            </a:r>
            <a:endParaRPr b="1" sz="1900">
              <a:latin typeface="Calibri"/>
              <a:ea typeface="Calibri"/>
              <a:cs typeface="Calibri"/>
              <a:sym typeface="Calibri"/>
            </a:endParaRPr>
          </a:p>
          <a:p>
            <a:pPr indent="0" lvl="0" marL="0" rtl="0" algn="l">
              <a:spcBef>
                <a:spcPts val="0"/>
              </a:spcBef>
              <a:spcAft>
                <a:spcPts val="0"/>
              </a:spcAft>
              <a:buNone/>
            </a:pPr>
            <a:r>
              <a:rPr b="1" lang="en" sz="1900">
                <a:latin typeface="Calibri"/>
                <a:ea typeface="Calibri"/>
                <a:cs typeface="Calibri"/>
                <a:sym typeface="Calibri"/>
              </a:rPr>
              <a:t>Use this to determine which license you should apply to your remix. </a:t>
            </a:r>
            <a:endParaRPr b="1" sz="1900">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Recap</a:t>
            </a:r>
            <a:endParaRPr/>
          </a:p>
        </p:txBody>
      </p:sp>
      <p:sp>
        <p:nvSpPr>
          <p:cNvPr id="482" name="Google Shape;482;p65"/>
          <p:cNvSpPr txBox="1"/>
          <p:nvPr>
            <p:ph idx="2" type="body"/>
          </p:nvPr>
        </p:nvSpPr>
        <p:spPr>
          <a:xfrm>
            <a:off x="4731300" y="724075"/>
            <a:ext cx="42414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b="1" lang="en"/>
              <a:t>Course Map </a:t>
            </a:r>
            <a:r>
              <a:rPr lang="en"/>
              <a:t>keeps you organized. You’ll thank yourself later.</a:t>
            </a:r>
            <a:endParaRPr/>
          </a:p>
          <a:p>
            <a:pPr indent="-342900" lvl="0" marL="457200" rtl="0" algn="l">
              <a:spcBef>
                <a:spcPts val="0"/>
              </a:spcBef>
              <a:spcAft>
                <a:spcPts val="0"/>
              </a:spcAft>
              <a:buSzPts val="1800"/>
              <a:buChar char="●"/>
            </a:pPr>
            <a:r>
              <a:rPr b="1" lang="en"/>
              <a:t>CC License Chooser </a:t>
            </a:r>
            <a:r>
              <a:rPr lang="en"/>
              <a:t>creates attributions for you.</a:t>
            </a:r>
            <a:endParaRPr/>
          </a:p>
          <a:p>
            <a:pPr indent="-342900" lvl="0" marL="457200" rtl="0" algn="l">
              <a:spcBef>
                <a:spcPts val="0"/>
              </a:spcBef>
              <a:spcAft>
                <a:spcPts val="0"/>
              </a:spcAft>
              <a:buSzPts val="1800"/>
              <a:buChar char="●"/>
            </a:pPr>
            <a:r>
              <a:rPr b="1" lang="en"/>
              <a:t>CC Compatibility Chart </a:t>
            </a:r>
            <a:r>
              <a:rPr lang="en"/>
              <a:t>tells you </a:t>
            </a:r>
            <a:r>
              <a:rPr lang="en"/>
              <a:t>what you can remix.</a:t>
            </a:r>
            <a:endParaRPr/>
          </a:p>
          <a:p>
            <a:pPr indent="-342900" lvl="0" marL="457200" rtl="0" algn="l">
              <a:spcBef>
                <a:spcPts val="0"/>
              </a:spcBef>
              <a:spcAft>
                <a:spcPts val="0"/>
              </a:spcAft>
              <a:buSzPts val="1800"/>
              <a:buChar char="●"/>
            </a:pPr>
            <a:r>
              <a:rPr b="1" lang="en"/>
              <a:t>Adapter’s License Chart </a:t>
            </a:r>
            <a:r>
              <a:rPr lang="en"/>
              <a:t>helps you apply the right license to your remix.</a:t>
            </a:r>
            <a:endParaRPr/>
          </a:p>
          <a:p>
            <a:pPr indent="-342900" lvl="0" marL="457200" rtl="0" algn="l">
              <a:spcBef>
                <a:spcPts val="0"/>
              </a:spcBef>
              <a:spcAft>
                <a:spcPts val="0"/>
              </a:spcAft>
              <a:buSzPts val="1800"/>
              <a:buChar char="●"/>
            </a:pPr>
            <a:r>
              <a:rPr b="1" lang="en"/>
              <a:t>Fair Use considerations for copyrighted materials</a:t>
            </a:r>
            <a:endParaRPr b="1"/>
          </a:p>
        </p:txBody>
      </p:sp>
      <p:sp>
        <p:nvSpPr>
          <p:cNvPr id="483" name="Google Shape;483;p6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Find links in your Guide. </a:t>
            </a:r>
            <a:endParaRPr/>
          </a:p>
          <a:p>
            <a:pPr indent="0" lvl="0" marL="0" rtl="0" algn="ctr">
              <a:spcBef>
                <a:spcPts val="0"/>
              </a:spcBef>
              <a:spcAft>
                <a:spcPts val="0"/>
              </a:spcAft>
              <a:buNone/>
            </a:pPr>
            <a:r>
              <a:rPr lang="en"/>
              <a:t>You’ve got this!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p66"/>
          <p:cNvPicPr preferRelativeResize="0"/>
          <p:nvPr/>
        </p:nvPicPr>
        <p:blipFill rotWithShape="1">
          <a:blip r:embed="rId3">
            <a:alphaModFix amt="32000"/>
          </a:blip>
          <a:srcRect b="0" l="1671" r="12166" t="0"/>
          <a:stretch/>
        </p:blipFill>
        <p:spPr>
          <a:xfrm>
            <a:off x="0" y="0"/>
            <a:ext cx="9143998" cy="5143500"/>
          </a:xfrm>
          <a:prstGeom prst="rect">
            <a:avLst/>
          </a:prstGeom>
          <a:noFill/>
          <a:ln>
            <a:noFill/>
          </a:ln>
        </p:spPr>
      </p:pic>
      <p:sp>
        <p:nvSpPr>
          <p:cNvPr id="489" name="Google Shape;489;p66"/>
          <p:cNvSpPr txBox="1"/>
          <p:nvPr>
            <p:ph type="title"/>
          </p:nvPr>
        </p:nvSpPr>
        <p:spPr>
          <a:xfrm>
            <a:off x="265500" y="1233175"/>
            <a:ext cx="4045200" cy="14823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300"/>
              <a:buFont typeface="Calibri"/>
              <a:buNone/>
            </a:pPr>
            <a:r>
              <a:rPr lang="en"/>
              <a:t>Course Design Resources</a:t>
            </a:r>
            <a:endParaRPr/>
          </a:p>
        </p:txBody>
      </p:sp>
      <p:sp>
        <p:nvSpPr>
          <p:cNvPr id="490" name="Google Shape;490;p66"/>
          <p:cNvSpPr txBox="1"/>
          <p:nvPr>
            <p:ph idx="2" type="body"/>
          </p:nvPr>
        </p:nvSpPr>
        <p:spPr>
          <a:xfrm>
            <a:off x="4957725" y="1242750"/>
            <a:ext cx="3837000" cy="2658000"/>
          </a:xfrm>
          <a:prstGeom prst="rect">
            <a:avLst/>
          </a:prstGeom>
          <a:noFill/>
          <a:ln>
            <a:noFill/>
          </a:ln>
        </p:spPr>
        <p:txBody>
          <a:bodyPr anchorCtr="0" anchor="t" bIns="34275" lIns="68575" spcFirstLastPara="1" rIns="68575" wrap="square" tIns="34275">
            <a:normAutofit/>
          </a:bodyPr>
          <a:lstStyle/>
          <a:p>
            <a:pPr indent="-342900" lvl="0" marL="457200" rtl="0" algn="l">
              <a:lnSpc>
                <a:spcPct val="200000"/>
              </a:lnSpc>
              <a:spcBef>
                <a:spcPts val="0"/>
              </a:spcBef>
              <a:spcAft>
                <a:spcPts val="0"/>
              </a:spcAft>
              <a:buClr>
                <a:schemeClr val="dk1"/>
              </a:buClr>
              <a:buSzPts val="1800"/>
              <a:buChar char="●"/>
            </a:pPr>
            <a:r>
              <a:rPr lang="en">
                <a:solidFill>
                  <a:schemeClr val="dk1"/>
                </a:solidFill>
              </a:rPr>
              <a:t>Quality Matters</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Universal Design for Learning</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Backwards Design</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Course Mapping</a:t>
            </a:r>
            <a:endParaRPr>
              <a:solidFill>
                <a:schemeClr val="dk1"/>
              </a:solidFill>
            </a:endParaRPr>
          </a:p>
          <a:p>
            <a:pPr indent="-342900" lvl="0" marL="457200" rtl="0" algn="l">
              <a:lnSpc>
                <a:spcPct val="200000"/>
              </a:lnSpc>
              <a:spcBef>
                <a:spcPts val="0"/>
              </a:spcBef>
              <a:spcAft>
                <a:spcPts val="0"/>
              </a:spcAft>
              <a:buClr>
                <a:schemeClr val="dk1"/>
              </a:buClr>
              <a:buSzPts val="1800"/>
              <a:buChar char="●"/>
            </a:pPr>
            <a:r>
              <a:rPr lang="en">
                <a:solidFill>
                  <a:schemeClr val="dk1"/>
                </a:solidFill>
              </a:rPr>
              <a:t>High-Impact Practices</a:t>
            </a:r>
            <a:endParaRPr>
              <a:solidFill>
                <a:schemeClr val="dk1"/>
              </a:solidFill>
            </a:endParaRPr>
          </a:p>
        </p:txBody>
      </p:sp>
      <p:sp>
        <p:nvSpPr>
          <p:cNvPr id="491" name="Google Shape;491;p66"/>
          <p:cNvSpPr txBox="1"/>
          <p:nvPr>
            <p:ph idx="1" type="subTitle"/>
          </p:nvPr>
        </p:nvSpPr>
        <p:spPr>
          <a:xfrm>
            <a:off x="265500" y="2803075"/>
            <a:ext cx="4045200" cy="14823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None/>
            </a:pPr>
            <a:r>
              <a:rPr lang="en" sz="2000"/>
              <a:t>Consult your campus </a:t>
            </a:r>
            <a:br>
              <a:rPr lang="en" sz="2000"/>
            </a:br>
            <a:r>
              <a:rPr lang="en" sz="2000"/>
              <a:t>Center for Teaching and Learning </a:t>
            </a:r>
            <a:br>
              <a:rPr lang="en" sz="2000"/>
            </a:br>
            <a:r>
              <a:rPr lang="en" sz="2000"/>
              <a:t>or explore the links in the Resource Guide</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descr="The Open Pedagogy Notebook – Year of Open" id="496" name="Google Shape;496;p67"/>
          <p:cNvPicPr preferRelativeResize="0"/>
          <p:nvPr/>
        </p:nvPicPr>
        <p:blipFill rotWithShape="1">
          <a:blip r:embed="rId3">
            <a:alphaModFix/>
          </a:blip>
          <a:srcRect b="0" l="0" r="0" t="0"/>
          <a:stretch/>
        </p:blipFill>
        <p:spPr>
          <a:xfrm>
            <a:off x="190500" y="140196"/>
            <a:ext cx="5422471" cy="1183779"/>
          </a:xfrm>
          <a:prstGeom prst="rect">
            <a:avLst/>
          </a:prstGeom>
          <a:noFill/>
          <a:ln>
            <a:noFill/>
          </a:ln>
        </p:spPr>
      </p:pic>
      <p:pic>
        <p:nvPicPr>
          <p:cNvPr descr="Cover image for A Guide to Making Open Textbooks with Students" id="497" name="Google Shape;497;p67"/>
          <p:cNvPicPr preferRelativeResize="0"/>
          <p:nvPr/>
        </p:nvPicPr>
        <p:blipFill rotWithShape="1">
          <a:blip r:embed="rId4">
            <a:alphaModFix/>
          </a:blip>
          <a:srcRect b="0" l="0" r="0" t="0"/>
          <a:stretch/>
        </p:blipFill>
        <p:spPr>
          <a:xfrm>
            <a:off x="5743575" y="140196"/>
            <a:ext cx="3209925" cy="4819708"/>
          </a:xfrm>
          <a:prstGeom prst="rect">
            <a:avLst/>
          </a:prstGeom>
          <a:noFill/>
          <a:ln>
            <a:noFill/>
          </a:ln>
        </p:spPr>
      </p:pic>
      <p:sp>
        <p:nvSpPr>
          <p:cNvPr id="498" name="Google Shape;498;p67"/>
          <p:cNvSpPr txBox="1"/>
          <p:nvPr/>
        </p:nvSpPr>
        <p:spPr>
          <a:xfrm>
            <a:off x="190488" y="1323974"/>
            <a:ext cx="5422500" cy="3671100"/>
          </a:xfrm>
          <a:prstGeom prst="rect">
            <a:avLst/>
          </a:prstGeom>
          <a:noFill/>
          <a:ln>
            <a:noFill/>
          </a:ln>
        </p:spPr>
        <p:txBody>
          <a:bodyPr anchorCtr="0" anchor="t" bIns="34275" lIns="68575" spcFirstLastPara="1" rIns="68575" wrap="square" tIns="34275">
            <a:spAutoFit/>
          </a:bodyPr>
          <a:lstStyle/>
          <a:p>
            <a:pPr indent="0" lvl="0" marL="0" rtl="0" algn="l">
              <a:spcBef>
                <a:spcPts val="0"/>
              </a:spcBef>
              <a:spcAft>
                <a:spcPts val="0"/>
              </a:spcAft>
              <a:buNone/>
            </a:pPr>
            <a:r>
              <a:rPr lang="en"/>
              <a:t>“So one key component of Open Pedagogy might be that it sees access, broadly writ, as fundamental to learning and to teaching, and agency as an important way of broadening that access.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 summarize, we might think about Open Pedagogy as an access-oriented commitment to learner-driven education AND as a process of designing architectures and using tools for learning that enable students to shape the public knowledge commons of which they are a part. We might insist on the centrality of the 5 Rs to this work, and we might foreground the investments that Open Pedagogy shares with other learner-centered approaches to education. We might reconstitute Open Pedagogy continually, as our contexts shift and change and demand new, site-specific articulations.”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DeRosa and Jhangiani, Open Pedagogy, </a:t>
            </a:r>
            <a:r>
              <a:rPr lang="en" sz="1000"/>
              <a:t>https://press.rebus.community/makingopentextbookswithstudents/chapter/open-pedagogy/</a:t>
            </a:r>
            <a:endParaRPr sz="1000"/>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2" name="Shape 502"/>
        <p:cNvGrpSpPr/>
        <p:nvPr/>
      </p:nvGrpSpPr>
      <p:grpSpPr>
        <a:xfrm>
          <a:off x="0" y="0"/>
          <a:ext cx="0" cy="0"/>
          <a:chOff x="0" y="0"/>
          <a:chExt cx="0" cy="0"/>
        </a:xfrm>
      </p:grpSpPr>
      <p:pic>
        <p:nvPicPr>
          <p:cNvPr descr="Graphical user interface, website&#10;&#10;Description automatically generated" id="503" name="Google Shape;503;p68"/>
          <p:cNvPicPr preferRelativeResize="0"/>
          <p:nvPr/>
        </p:nvPicPr>
        <p:blipFill rotWithShape="1">
          <a:blip r:embed="rId3">
            <a:alphaModFix/>
          </a:blip>
          <a:srcRect b="1438" l="22413" r="24897" t="17771"/>
          <a:stretch/>
        </p:blipFill>
        <p:spPr>
          <a:xfrm>
            <a:off x="5290099" y="403222"/>
            <a:ext cx="3577675" cy="46355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10;&#10;Description automatically generated" id="504" name="Google Shape;504;p68"/>
          <p:cNvPicPr preferRelativeResize="0"/>
          <p:nvPr/>
        </p:nvPicPr>
        <p:blipFill rotWithShape="1">
          <a:blip r:embed="rId4">
            <a:alphaModFix/>
          </a:blip>
          <a:srcRect b="29549" l="1972" r="3837" t="36918"/>
          <a:stretch/>
        </p:blipFill>
        <p:spPr>
          <a:xfrm>
            <a:off x="628650" y="1114463"/>
            <a:ext cx="4274651" cy="128583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Graphical user interface, website&#10;&#10;Description automatically generated" id="505" name="Google Shape;505;p68"/>
          <p:cNvPicPr preferRelativeResize="0"/>
          <p:nvPr/>
        </p:nvPicPr>
        <p:blipFill rotWithShape="1">
          <a:blip r:embed="rId5">
            <a:alphaModFix/>
          </a:blip>
          <a:srcRect b="28507" l="28793" r="10410" t="29153"/>
          <a:stretch/>
        </p:blipFill>
        <p:spPr>
          <a:xfrm>
            <a:off x="628650" y="2523403"/>
            <a:ext cx="4274651" cy="251540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506" name="Google Shape;506;p68"/>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Open Pedagogy Examples</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511" name="Shape 511"/>
        <p:cNvGrpSpPr/>
        <p:nvPr/>
      </p:nvGrpSpPr>
      <p:grpSpPr>
        <a:xfrm>
          <a:off x="0" y="0"/>
          <a:ext cx="0" cy="0"/>
          <a:chOff x="0" y="0"/>
          <a:chExt cx="0" cy="0"/>
        </a:xfrm>
      </p:grpSpPr>
      <p:sp>
        <p:nvSpPr>
          <p:cNvPr id="512" name="Google Shape;512;p69"/>
          <p:cNvSpPr/>
          <p:nvPr/>
        </p:nvSpPr>
        <p:spPr>
          <a:xfrm>
            <a:off x="0" y="0"/>
            <a:ext cx="9144000" cy="5143500"/>
          </a:xfrm>
          <a:prstGeom prst="rect">
            <a:avLst/>
          </a:prstGeom>
          <a:solidFill>
            <a:schemeClr val="dk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513" name="Google Shape;513;p69"/>
          <p:cNvPicPr preferRelativeResize="0"/>
          <p:nvPr/>
        </p:nvPicPr>
        <p:blipFill rotWithShape="1">
          <a:blip r:embed="rId3">
            <a:alphaModFix/>
          </a:blip>
          <a:srcRect b="9091" l="5738" r="17560" t="0"/>
          <a:stretch/>
        </p:blipFill>
        <p:spPr>
          <a:xfrm>
            <a:off x="14907" y="10"/>
            <a:ext cx="6501384" cy="5143493"/>
          </a:xfrm>
          <a:prstGeom prst="rect">
            <a:avLst/>
          </a:prstGeom>
          <a:noFill/>
          <a:ln>
            <a:noFill/>
          </a:ln>
        </p:spPr>
      </p:pic>
      <p:sp>
        <p:nvSpPr>
          <p:cNvPr id="514" name="Google Shape;514;p69"/>
          <p:cNvSpPr/>
          <p:nvPr/>
        </p:nvSpPr>
        <p:spPr>
          <a:xfrm flipH="1">
            <a:off x="2091183" y="0"/>
            <a:ext cx="7052817" cy="5143500"/>
          </a:xfrm>
          <a:prstGeom prst="rect">
            <a:avLst/>
          </a:prstGeom>
          <a:gradFill>
            <a:gsLst>
              <a:gs pos="0">
                <a:srgbClr val="000000">
                  <a:alpha val="0"/>
                </a:srgbClr>
              </a:gs>
              <a:gs pos="30000">
                <a:srgbClr val="000000">
                  <a:alpha val="63921"/>
                </a:srgbClr>
              </a:gs>
              <a:gs pos="58000">
                <a:schemeClr val="dk1"/>
              </a:gs>
              <a:gs pos="100000">
                <a:schemeClr val="dk1"/>
              </a:gs>
            </a:gsLst>
            <a:lin ang="108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515" name="Google Shape;515;p69"/>
          <p:cNvSpPr/>
          <p:nvPr/>
        </p:nvSpPr>
        <p:spPr>
          <a:xfrm rot="5400000">
            <a:off x="6097905" y="260093"/>
            <a:ext cx="109728" cy="528066"/>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516" name="Google Shape;516;p69"/>
          <p:cNvSpPr/>
          <p:nvPr/>
        </p:nvSpPr>
        <p:spPr>
          <a:xfrm>
            <a:off x="5888736" y="3410190"/>
            <a:ext cx="3017520" cy="13716"/>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517" name="Google Shape;517;p69"/>
          <p:cNvSpPr txBox="1"/>
          <p:nvPr>
            <p:ph type="title"/>
          </p:nvPr>
        </p:nvSpPr>
        <p:spPr>
          <a:xfrm>
            <a:off x="5886450" y="841772"/>
            <a:ext cx="3017520" cy="2403101"/>
          </a:xfrm>
          <a:prstGeom prst="rect">
            <a:avLst/>
          </a:prstGeom>
          <a:noFill/>
          <a:ln cap="flat" cmpd="sng" w="9525">
            <a:solidFill>
              <a:schemeClr val="lt1"/>
            </a:solidFill>
            <a:prstDash val="solid"/>
            <a:round/>
            <a:headEnd len="sm" w="sm" type="none"/>
            <a:tailEnd len="sm" w="sm" type="none"/>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lt1"/>
              </a:buClr>
              <a:buSzPts val="3600"/>
              <a:buFont typeface="Calibri"/>
              <a:buNone/>
            </a:pPr>
            <a:r>
              <a:rPr lang="en" sz="3600">
                <a:solidFill>
                  <a:schemeClr val="lt1"/>
                </a:solidFill>
              </a:rPr>
              <a:t>Adopt. Adapt. Create.</a:t>
            </a:r>
            <a:endParaRPr>
              <a:solidFill>
                <a:schemeClr val="lt1"/>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descr="OER: OpenStax Making Diversity Updates to Free, Openly Licensed Textbooks" id="522" name="Google Shape;522;p70"/>
          <p:cNvPicPr preferRelativeResize="0"/>
          <p:nvPr/>
        </p:nvPicPr>
        <p:blipFill rotWithShape="1">
          <a:blip r:embed="rId3">
            <a:alphaModFix/>
          </a:blip>
          <a:srcRect b="0" l="0" r="0" t="0"/>
          <a:stretch/>
        </p:blipFill>
        <p:spPr>
          <a:xfrm>
            <a:off x="239316" y="121444"/>
            <a:ext cx="3064669" cy="842963"/>
          </a:xfrm>
          <a:prstGeom prst="rect">
            <a:avLst/>
          </a:prstGeom>
          <a:noFill/>
          <a:ln>
            <a:noFill/>
          </a:ln>
        </p:spPr>
      </p:pic>
      <p:pic>
        <p:nvPicPr>
          <p:cNvPr id="523" name="Google Shape;523;p70"/>
          <p:cNvPicPr preferRelativeResize="0"/>
          <p:nvPr/>
        </p:nvPicPr>
        <p:blipFill rotWithShape="1">
          <a:blip r:embed="rId4">
            <a:alphaModFix/>
          </a:blip>
          <a:srcRect b="0" l="0" r="0" t="0"/>
          <a:stretch/>
        </p:blipFill>
        <p:spPr>
          <a:xfrm>
            <a:off x="5643563" y="376238"/>
            <a:ext cx="2807494" cy="2493169"/>
          </a:xfrm>
          <a:prstGeom prst="rect">
            <a:avLst/>
          </a:prstGeom>
          <a:noFill/>
          <a:ln>
            <a:noFill/>
          </a:ln>
        </p:spPr>
      </p:pic>
      <p:pic>
        <p:nvPicPr>
          <p:cNvPr id="524" name="Google Shape;524;p70"/>
          <p:cNvPicPr preferRelativeResize="0"/>
          <p:nvPr/>
        </p:nvPicPr>
        <p:blipFill rotWithShape="1">
          <a:blip r:embed="rId5">
            <a:alphaModFix/>
          </a:blip>
          <a:srcRect b="0" l="0" r="0" t="0"/>
          <a:stretch/>
        </p:blipFill>
        <p:spPr>
          <a:xfrm>
            <a:off x="5643563" y="2869406"/>
            <a:ext cx="2843212" cy="2271713"/>
          </a:xfrm>
          <a:prstGeom prst="rect">
            <a:avLst/>
          </a:prstGeom>
          <a:noFill/>
          <a:ln>
            <a:noFill/>
          </a:ln>
        </p:spPr>
      </p:pic>
      <p:pic>
        <p:nvPicPr>
          <p:cNvPr id="525" name="Google Shape;525;p70"/>
          <p:cNvPicPr preferRelativeResize="0"/>
          <p:nvPr/>
        </p:nvPicPr>
        <p:blipFill rotWithShape="1">
          <a:blip r:embed="rId6">
            <a:alphaModFix/>
          </a:blip>
          <a:srcRect b="0" l="0" r="0" t="0"/>
          <a:stretch/>
        </p:blipFill>
        <p:spPr>
          <a:xfrm>
            <a:off x="164307" y="1092994"/>
            <a:ext cx="2728913" cy="3836194"/>
          </a:xfrm>
          <a:prstGeom prst="rect">
            <a:avLst/>
          </a:prstGeom>
          <a:noFill/>
          <a:ln>
            <a:noFill/>
          </a:ln>
        </p:spPr>
      </p:pic>
      <p:pic>
        <p:nvPicPr>
          <p:cNvPr id="526" name="Google Shape;526;p70"/>
          <p:cNvPicPr preferRelativeResize="0"/>
          <p:nvPr/>
        </p:nvPicPr>
        <p:blipFill rotWithShape="1">
          <a:blip r:embed="rId7">
            <a:alphaModFix/>
          </a:blip>
          <a:srcRect b="0" l="0" r="0" t="0"/>
          <a:stretch/>
        </p:blipFill>
        <p:spPr>
          <a:xfrm>
            <a:off x="2893220" y="1092994"/>
            <a:ext cx="2750344" cy="2557463"/>
          </a:xfrm>
          <a:prstGeom prst="rect">
            <a:avLst/>
          </a:prstGeom>
          <a:noFill/>
          <a:ln>
            <a:noFill/>
          </a:ln>
        </p:spPr>
      </p:pic>
      <p:pic>
        <p:nvPicPr>
          <p:cNvPr id="527" name="Google Shape;527;p70"/>
          <p:cNvPicPr preferRelativeResize="0"/>
          <p:nvPr/>
        </p:nvPicPr>
        <p:blipFill>
          <a:blip r:embed="rId8">
            <a:alphaModFix/>
          </a:blip>
          <a:stretch>
            <a:fillRect/>
          </a:stretch>
        </p:blipFill>
        <p:spPr>
          <a:xfrm>
            <a:off x="3010449" y="3779051"/>
            <a:ext cx="1044475" cy="1044475"/>
          </a:xfrm>
          <a:prstGeom prst="rect">
            <a:avLst/>
          </a:prstGeom>
          <a:noFill/>
          <a:ln>
            <a:noFill/>
          </a:ln>
        </p:spPr>
      </p:pic>
      <p:pic>
        <p:nvPicPr>
          <p:cNvPr id="528" name="Google Shape;528;p70"/>
          <p:cNvPicPr preferRelativeResize="0"/>
          <p:nvPr/>
        </p:nvPicPr>
        <p:blipFill>
          <a:blip r:embed="rId9">
            <a:alphaModFix/>
          </a:blip>
          <a:stretch>
            <a:fillRect/>
          </a:stretch>
        </p:blipFill>
        <p:spPr>
          <a:xfrm>
            <a:off x="4327012" y="3779051"/>
            <a:ext cx="1044475" cy="10444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Graphical user interface, application, website&#10;&#10;Description automatically generated" id="533" name="Google Shape;533;p71"/>
          <p:cNvPicPr preferRelativeResize="0"/>
          <p:nvPr/>
        </p:nvPicPr>
        <p:blipFill rotWithShape="1">
          <a:blip r:embed="rId3">
            <a:alphaModFix/>
          </a:blip>
          <a:srcRect b="31111" l="2405" r="2981" t="11852"/>
          <a:stretch/>
        </p:blipFill>
        <p:spPr>
          <a:xfrm>
            <a:off x="1" y="0"/>
            <a:ext cx="9144000" cy="454405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pic>
        <p:nvPicPr>
          <p:cNvPr descr="Graphical user interface, website&#10;&#10;Description automatically generated" id="538" name="Google Shape;538;p72"/>
          <p:cNvPicPr preferRelativeResize="0"/>
          <p:nvPr/>
        </p:nvPicPr>
        <p:blipFill rotWithShape="1">
          <a:blip r:embed="rId3">
            <a:alphaModFix/>
          </a:blip>
          <a:srcRect b="29429" l="8784" r="2523" t="11853"/>
          <a:stretch/>
        </p:blipFill>
        <p:spPr>
          <a:xfrm>
            <a:off x="85725" y="200026"/>
            <a:ext cx="9058275" cy="49434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Graphical user interface, website&#10;&#10;Description automatically generated" id="543" name="Google Shape;543;p73"/>
          <p:cNvPicPr preferRelativeResize="0"/>
          <p:nvPr/>
        </p:nvPicPr>
        <p:blipFill rotWithShape="1">
          <a:blip r:embed="rId3">
            <a:alphaModFix/>
          </a:blip>
          <a:srcRect b="21414" l="1633" r="2286" t="13024"/>
          <a:stretch/>
        </p:blipFill>
        <p:spPr>
          <a:xfrm>
            <a:off x="-1" y="0"/>
            <a:ext cx="9144001" cy="51435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9"/>
          <p:cNvPicPr preferRelativeResize="0"/>
          <p:nvPr/>
        </p:nvPicPr>
        <p:blipFill rotWithShape="1">
          <a:blip r:embed="rId3">
            <a:alphaModFix/>
          </a:blip>
          <a:srcRect b="922" l="0" r="0" t="932"/>
          <a:stretch/>
        </p:blipFill>
        <p:spPr>
          <a:xfrm>
            <a:off x="1" y="8"/>
            <a:ext cx="3493008" cy="5143500"/>
          </a:xfrm>
          <a:custGeom>
            <a:rect b="b" l="l" r="r" t="t"/>
            <a:pathLst>
              <a:path extrusionOk="0" h="6858000" w="4657344">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ln>
            <a:noFill/>
          </a:ln>
        </p:spPr>
      </p:pic>
      <p:pic>
        <p:nvPicPr>
          <p:cNvPr id="172" name="Google Shape;172;p29"/>
          <p:cNvPicPr preferRelativeResize="0"/>
          <p:nvPr/>
        </p:nvPicPr>
        <p:blipFill>
          <a:blip r:embed="rId4">
            <a:alphaModFix/>
          </a:blip>
          <a:stretch>
            <a:fillRect/>
          </a:stretch>
        </p:blipFill>
        <p:spPr>
          <a:xfrm>
            <a:off x="3967375" y="1385075"/>
            <a:ext cx="4241550" cy="3689701"/>
          </a:xfrm>
          <a:prstGeom prst="rect">
            <a:avLst/>
          </a:prstGeom>
          <a:noFill/>
          <a:ln>
            <a:noFill/>
          </a:ln>
        </p:spPr>
      </p:pic>
      <p:sp>
        <p:nvSpPr>
          <p:cNvPr id="173" name="Google Shape;173;p29"/>
          <p:cNvSpPr txBox="1"/>
          <p:nvPr>
            <p:ph type="title"/>
          </p:nvPr>
        </p:nvSpPr>
        <p:spPr>
          <a:xfrm>
            <a:off x="3183250" y="74950"/>
            <a:ext cx="5820600" cy="1064100"/>
          </a:xfrm>
          <a:prstGeom prst="rect">
            <a:avLst/>
          </a:prstGeom>
          <a:noFill/>
        </p:spPr>
        <p:txBody>
          <a:bodyPr anchorCtr="0" anchor="t" bIns="91425" lIns="91425" spcFirstLastPara="1" rIns="91425" wrap="square" tIns="91425">
            <a:normAutofit/>
          </a:bodyPr>
          <a:lstStyle/>
          <a:p>
            <a:pPr indent="0" lvl="0" marL="0" rtl="0" algn="ctr">
              <a:spcBef>
                <a:spcPts val="0"/>
              </a:spcBef>
              <a:spcAft>
                <a:spcPts val="0"/>
              </a:spcAft>
              <a:buNone/>
            </a:pPr>
            <a:r>
              <a:rPr b="1" lang="en">
                <a:latin typeface="Calibri"/>
                <a:ea typeface="Calibri"/>
                <a:cs typeface="Calibri"/>
                <a:sym typeface="Calibri"/>
              </a:rPr>
              <a:t>Effects of </a:t>
            </a:r>
            <a:r>
              <a:rPr b="1" lang="en">
                <a:latin typeface="Calibri"/>
                <a:ea typeface="Calibri"/>
                <a:cs typeface="Calibri"/>
                <a:sym typeface="Calibri"/>
              </a:rPr>
              <a:t>High-cost Instructional Materials </a:t>
            </a:r>
            <a:endParaRPr b="1">
              <a:latin typeface="Calibri"/>
              <a:ea typeface="Calibri"/>
              <a:cs typeface="Calibri"/>
              <a:sym typeface="Calibri"/>
            </a:endParaRPr>
          </a:p>
        </p:txBody>
      </p:sp>
      <p:sp>
        <p:nvSpPr>
          <p:cNvPr id="174" name="Google Shape;174;p29"/>
          <p:cNvSpPr txBox="1"/>
          <p:nvPr/>
        </p:nvSpPr>
        <p:spPr>
          <a:xfrm>
            <a:off x="7313932" y="4993459"/>
            <a:ext cx="1830000" cy="146100"/>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5"/>
              </a:rPr>
              <a:t>This Photo</a:t>
            </a:r>
            <a:r>
              <a:rPr lang="en" sz="500">
                <a:solidFill>
                  <a:srgbClr val="FFFFFF"/>
                </a:solidFill>
                <a:latin typeface="Calibri"/>
                <a:ea typeface="Calibri"/>
                <a:cs typeface="Calibri"/>
                <a:sym typeface="Calibri"/>
              </a:rPr>
              <a:t> by </a:t>
            </a:r>
            <a:r>
              <a:rPr lang="en" sz="500" u="sng">
                <a:solidFill>
                  <a:schemeClr val="hlink"/>
                </a:solidFill>
                <a:latin typeface="Calibri"/>
                <a:ea typeface="Calibri"/>
                <a:cs typeface="Calibri"/>
                <a:sym typeface="Calibri"/>
                <a:hlinkClick r:id="rId6"/>
              </a:rPr>
              <a:t>Dids</a:t>
            </a:r>
            <a:r>
              <a:rPr lang="en" sz="500">
                <a:solidFill>
                  <a:srgbClr val="FFFFFF"/>
                </a:solidFill>
                <a:latin typeface="Calibri"/>
                <a:ea typeface="Calibri"/>
                <a:cs typeface="Calibri"/>
                <a:sym typeface="Calibri"/>
              </a:rPr>
              <a:t> is licensed under </a:t>
            </a:r>
            <a:r>
              <a:rPr lang="en" sz="500" u="sng">
                <a:solidFill>
                  <a:schemeClr val="hlink"/>
                </a:solidFill>
                <a:latin typeface="Calibri"/>
                <a:ea typeface="Calibri"/>
                <a:cs typeface="Calibri"/>
                <a:sym typeface="Calibri"/>
                <a:hlinkClick r:id="rId7"/>
              </a:rPr>
              <a:t>CC BY</a:t>
            </a:r>
            <a:endParaRPr sz="500">
              <a:solidFill>
                <a:srgbClr val="FFFFFF"/>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pic>
        <p:nvPicPr>
          <p:cNvPr descr="Graphical user interface, website&#10;&#10;Description automatically generated" id="548" name="Google Shape;548;p74"/>
          <p:cNvPicPr preferRelativeResize="0"/>
          <p:nvPr/>
        </p:nvPicPr>
        <p:blipFill rotWithShape="1">
          <a:blip r:embed="rId3">
            <a:alphaModFix/>
          </a:blip>
          <a:srcRect b="21630" l="1020" r="3246" t="13044"/>
          <a:stretch/>
        </p:blipFill>
        <p:spPr>
          <a:xfrm>
            <a:off x="1" y="0"/>
            <a:ext cx="9143999" cy="51435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descr="Graphical user interface, website&#10;&#10;Description automatically generated" id="553" name="Google Shape;553;p75"/>
          <p:cNvPicPr preferRelativeResize="0"/>
          <p:nvPr/>
        </p:nvPicPr>
        <p:blipFill rotWithShape="1">
          <a:blip r:embed="rId3">
            <a:alphaModFix/>
          </a:blip>
          <a:srcRect b="22843" l="734" r="2348" t="11024"/>
          <a:stretch/>
        </p:blipFill>
        <p:spPr>
          <a:xfrm>
            <a:off x="0" y="0"/>
            <a:ext cx="914400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pic>
        <p:nvPicPr>
          <p:cNvPr descr="A screenshot of a computer&#10;&#10;Description automatically generated with medium confidence" id="558" name="Google Shape;558;p76"/>
          <p:cNvPicPr preferRelativeResize="0"/>
          <p:nvPr/>
        </p:nvPicPr>
        <p:blipFill rotWithShape="1">
          <a:blip r:embed="rId3">
            <a:alphaModFix/>
          </a:blip>
          <a:srcRect b="22374" l="540" r="2609" t="11481"/>
          <a:stretch/>
        </p:blipFill>
        <p:spPr>
          <a:xfrm>
            <a:off x="0" y="0"/>
            <a:ext cx="9144000" cy="514780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descr="Graphical user interface, text, application, email&#10;&#10;Description automatically generated" id="563" name="Google Shape;563;p77"/>
          <p:cNvPicPr preferRelativeResize="0"/>
          <p:nvPr/>
        </p:nvPicPr>
        <p:blipFill rotWithShape="1">
          <a:blip r:embed="rId3">
            <a:alphaModFix/>
          </a:blip>
          <a:srcRect b="17593" l="693" r="3288" t="16297"/>
          <a:stretch/>
        </p:blipFill>
        <p:spPr>
          <a:xfrm>
            <a:off x="242888" y="114686"/>
            <a:ext cx="8658225" cy="4914127"/>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78"/>
          <p:cNvSpPr txBox="1"/>
          <p:nvPr>
            <p:ph type="title"/>
          </p:nvPr>
        </p:nvSpPr>
        <p:spPr>
          <a:xfrm>
            <a:off x="311700" y="555600"/>
            <a:ext cx="2808000" cy="7557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Searching Tips: cast a wide net</a:t>
            </a:r>
            <a:endParaRPr/>
          </a:p>
        </p:txBody>
      </p:sp>
      <p:sp>
        <p:nvSpPr>
          <p:cNvPr id="569" name="Google Shape;569;p78"/>
          <p:cNvSpPr txBox="1"/>
          <p:nvPr>
            <p:ph idx="1" type="body"/>
          </p:nvPr>
        </p:nvSpPr>
        <p:spPr>
          <a:xfrm>
            <a:off x="311700" y="1389600"/>
            <a:ext cx="3792000" cy="3179400"/>
          </a:xfrm>
          <a:prstGeom prst="rect">
            <a:avLst/>
          </a:prstGeom>
          <a:noFill/>
          <a:ln>
            <a:noFill/>
          </a:ln>
        </p:spPr>
        <p:txBody>
          <a:bodyPr anchorCtr="0" anchor="t" bIns="34275" lIns="68575" spcFirstLastPara="1" rIns="68575" wrap="square" tIns="34275">
            <a:normAutofit/>
          </a:bodyPr>
          <a:lstStyle/>
          <a:p>
            <a:pPr indent="-355600" lvl="0" marL="457200" rtl="0" algn="l">
              <a:lnSpc>
                <a:spcPct val="90000"/>
              </a:lnSpc>
              <a:spcBef>
                <a:spcPts val="0"/>
              </a:spcBef>
              <a:spcAft>
                <a:spcPts val="0"/>
              </a:spcAft>
              <a:buSzPts val="2000"/>
              <a:buChar char="●"/>
            </a:pPr>
            <a:r>
              <a:rPr lang="en" sz="2000"/>
              <a:t>broad terms</a:t>
            </a:r>
            <a:endParaRPr sz="2000"/>
          </a:p>
          <a:p>
            <a:pPr indent="-355600" lvl="0" marL="457200" rtl="0" algn="l">
              <a:lnSpc>
                <a:spcPct val="90000"/>
              </a:lnSpc>
              <a:spcBef>
                <a:spcPts val="0"/>
              </a:spcBef>
              <a:spcAft>
                <a:spcPts val="0"/>
              </a:spcAft>
              <a:buSzPts val="2000"/>
              <a:buChar char="●"/>
            </a:pPr>
            <a:r>
              <a:rPr lang="en" sz="2000"/>
              <a:t>many searches on many sites</a:t>
            </a:r>
            <a:endParaRPr sz="2000"/>
          </a:p>
          <a:p>
            <a:pPr indent="-355600" lvl="0" marL="457200" rtl="0" algn="l">
              <a:lnSpc>
                <a:spcPct val="90000"/>
              </a:lnSpc>
              <a:spcBef>
                <a:spcPts val="0"/>
              </a:spcBef>
              <a:spcAft>
                <a:spcPts val="0"/>
              </a:spcAft>
              <a:buSzPts val="2000"/>
              <a:buChar char="●"/>
            </a:pPr>
            <a:r>
              <a:rPr lang="en" sz="2000"/>
              <a:t>use limiters</a:t>
            </a:r>
            <a:endParaRPr sz="2000"/>
          </a:p>
          <a:p>
            <a:pPr indent="0" lvl="0" marL="0" rtl="0" algn="l">
              <a:lnSpc>
                <a:spcPct val="90000"/>
              </a:lnSpc>
              <a:spcBef>
                <a:spcPts val="0"/>
              </a:spcBef>
              <a:spcAft>
                <a:spcPts val="0"/>
              </a:spcAft>
              <a:buNone/>
            </a:pPr>
            <a:r>
              <a:t/>
            </a:r>
            <a:endParaRPr sz="2000"/>
          </a:p>
          <a:p>
            <a:pPr indent="0" lvl="0" marL="0" rtl="0" algn="l">
              <a:lnSpc>
                <a:spcPct val="90000"/>
              </a:lnSpc>
              <a:spcBef>
                <a:spcPts val="0"/>
              </a:spcBef>
              <a:spcAft>
                <a:spcPts val="0"/>
              </a:spcAft>
              <a:buNone/>
            </a:pPr>
            <a:r>
              <a:rPr lang="en" sz="2000"/>
              <a:t>Stuck? Ask your Colleagues!</a:t>
            </a:r>
            <a:endParaRPr sz="2000"/>
          </a:p>
          <a:p>
            <a:pPr indent="-355600" lvl="0" marL="457200" rtl="0" algn="l">
              <a:lnSpc>
                <a:spcPct val="90000"/>
              </a:lnSpc>
              <a:spcBef>
                <a:spcPts val="0"/>
              </a:spcBef>
              <a:spcAft>
                <a:spcPts val="0"/>
              </a:spcAft>
              <a:buSzPts val="2000"/>
              <a:buChar char="●"/>
            </a:pPr>
            <a:r>
              <a:rPr lang="en" sz="2000" u="sng">
                <a:solidFill>
                  <a:schemeClr val="hlink"/>
                </a:solidFill>
                <a:hlinkClick r:id="rId3"/>
              </a:rPr>
              <a:t>CCC-OER Listserv</a:t>
            </a:r>
            <a:endParaRPr sz="2000"/>
          </a:p>
          <a:p>
            <a:pPr indent="-355600" lvl="0" marL="457200" rtl="0" algn="l">
              <a:lnSpc>
                <a:spcPct val="90000"/>
              </a:lnSpc>
              <a:spcBef>
                <a:spcPts val="0"/>
              </a:spcBef>
              <a:spcAft>
                <a:spcPts val="0"/>
              </a:spcAft>
              <a:buSzPts val="2000"/>
              <a:buChar char="●"/>
            </a:pPr>
            <a:r>
              <a:rPr lang="en" sz="2000" u="sng">
                <a:solidFill>
                  <a:schemeClr val="hlink"/>
                </a:solidFill>
                <a:hlinkClick r:id="rId4"/>
              </a:rPr>
              <a:t>Tennessee Textbook Affordability ListServ</a:t>
            </a:r>
            <a:endParaRPr sz="2000"/>
          </a:p>
          <a:p>
            <a:pPr indent="-38100" lvl="0" marL="177800" rtl="0" algn="l">
              <a:lnSpc>
                <a:spcPct val="90000"/>
              </a:lnSpc>
              <a:spcBef>
                <a:spcPts val="800"/>
              </a:spcBef>
              <a:spcAft>
                <a:spcPts val="1200"/>
              </a:spcAft>
              <a:buClr>
                <a:schemeClr val="dk1"/>
              </a:buClr>
              <a:buSzPts val="2100"/>
              <a:buNone/>
            </a:pPr>
            <a:r>
              <a:t/>
            </a:r>
            <a:endParaRPr/>
          </a:p>
        </p:txBody>
      </p:sp>
      <p:pic>
        <p:nvPicPr>
          <p:cNvPr id="570" name="Google Shape;570;p78"/>
          <p:cNvPicPr preferRelativeResize="0"/>
          <p:nvPr/>
        </p:nvPicPr>
        <p:blipFill rotWithShape="1">
          <a:blip r:embed="rId5">
            <a:alphaModFix/>
          </a:blip>
          <a:srcRect b="0" l="32312" r="4810" t="0"/>
          <a:stretch/>
        </p:blipFill>
        <p:spPr>
          <a:xfrm>
            <a:off x="4292747" y="0"/>
            <a:ext cx="4851254" cy="5143500"/>
          </a:xfrm>
          <a:prstGeom prst="rect">
            <a:avLst/>
          </a:prstGeom>
          <a:noFill/>
          <a:ln>
            <a:noFill/>
          </a:ln>
        </p:spPr>
      </p:pic>
      <p:sp>
        <p:nvSpPr>
          <p:cNvPr id="571" name="Google Shape;571;p78"/>
          <p:cNvSpPr txBox="1"/>
          <p:nvPr/>
        </p:nvSpPr>
        <p:spPr>
          <a:xfrm>
            <a:off x="4292675" y="4816975"/>
            <a:ext cx="48513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6"/>
              </a:rPr>
              <a:t>Hendrik Saleh</a:t>
            </a:r>
            <a:r>
              <a:rPr lang="en" sz="1000"/>
              <a:t>, </a:t>
            </a:r>
            <a:r>
              <a:rPr lang="en" sz="1000" u="sng">
                <a:solidFill>
                  <a:schemeClr val="hlink"/>
                </a:solidFill>
                <a:hlinkClick r:id="rId7"/>
              </a:rPr>
              <a:t>Bahasa Indonesia: Aktifitas nelayan di danau Limboto</a:t>
            </a:r>
            <a:r>
              <a:rPr lang="en" sz="1000"/>
              <a:t> CC-BY-SA</a:t>
            </a:r>
            <a:endParaRPr sz="1000"/>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75" name="Shape 575"/>
        <p:cNvGrpSpPr/>
        <p:nvPr/>
      </p:nvGrpSpPr>
      <p:grpSpPr>
        <a:xfrm>
          <a:off x="0" y="0"/>
          <a:ext cx="0" cy="0"/>
          <a:chOff x="0" y="0"/>
          <a:chExt cx="0" cy="0"/>
        </a:xfrm>
      </p:grpSpPr>
      <p:sp>
        <p:nvSpPr>
          <p:cNvPr id="576" name="Google Shape;576;p79"/>
          <p:cNvSpPr/>
          <p:nvPr/>
        </p:nvSpPr>
        <p:spPr>
          <a:xfrm>
            <a:off x="1143" y="0"/>
            <a:ext cx="9141714"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Graphical user interface, website&#10;&#10;Description automatically generated" id="577" name="Google Shape;577;p79"/>
          <p:cNvPicPr preferRelativeResize="0"/>
          <p:nvPr/>
        </p:nvPicPr>
        <p:blipFill rotWithShape="1">
          <a:blip r:embed="rId3">
            <a:alphaModFix/>
          </a:blip>
          <a:srcRect b="7923" l="0" r="0" t="23906"/>
          <a:stretch/>
        </p:blipFill>
        <p:spPr>
          <a:xfrm>
            <a:off x="15" y="962"/>
            <a:ext cx="9143985" cy="514253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1" name="Shape 581"/>
        <p:cNvGrpSpPr/>
        <p:nvPr/>
      </p:nvGrpSpPr>
      <p:grpSpPr>
        <a:xfrm>
          <a:off x="0" y="0"/>
          <a:ext cx="0" cy="0"/>
          <a:chOff x="0" y="0"/>
          <a:chExt cx="0" cy="0"/>
        </a:xfrm>
      </p:grpSpPr>
      <p:sp>
        <p:nvSpPr>
          <p:cNvPr id="582" name="Google Shape;582;p80"/>
          <p:cNvSpPr/>
          <p:nvPr/>
        </p:nvSpPr>
        <p:spPr>
          <a:xfrm>
            <a:off x="1143" y="0"/>
            <a:ext cx="9141714"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a:solidFill>
                  <a:schemeClr val="lt1"/>
                </a:solidFill>
                <a:latin typeface="Calibri"/>
                <a:ea typeface="Calibri"/>
                <a:cs typeface="Calibri"/>
                <a:sym typeface="Calibri"/>
              </a:rPr>
              <a:t>G</a:t>
            </a:r>
            <a:endParaRPr sz="1400">
              <a:solidFill>
                <a:schemeClr val="lt1"/>
              </a:solidFill>
              <a:latin typeface="Calibri"/>
              <a:ea typeface="Calibri"/>
              <a:cs typeface="Calibri"/>
              <a:sym typeface="Calibri"/>
            </a:endParaRPr>
          </a:p>
        </p:txBody>
      </p:sp>
      <p:pic>
        <p:nvPicPr>
          <p:cNvPr id="583" name="Google Shape;583;p80"/>
          <p:cNvPicPr preferRelativeResize="0"/>
          <p:nvPr/>
        </p:nvPicPr>
        <p:blipFill>
          <a:blip r:embed="rId3">
            <a:alphaModFix/>
          </a:blip>
          <a:stretch>
            <a:fillRect/>
          </a:stretch>
        </p:blipFill>
        <p:spPr>
          <a:xfrm>
            <a:off x="2534457" y="0"/>
            <a:ext cx="6608385" cy="5143499"/>
          </a:xfrm>
          <a:prstGeom prst="rect">
            <a:avLst/>
          </a:prstGeom>
          <a:no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pic>
      <p:pic>
        <p:nvPicPr>
          <p:cNvPr id="584" name="Google Shape;584;p80"/>
          <p:cNvPicPr preferRelativeResize="0"/>
          <p:nvPr/>
        </p:nvPicPr>
        <p:blipFill>
          <a:blip r:embed="rId4">
            <a:alphaModFix/>
          </a:blip>
          <a:stretch>
            <a:fillRect/>
          </a:stretch>
        </p:blipFill>
        <p:spPr>
          <a:xfrm>
            <a:off x="819150" y="2571738"/>
            <a:ext cx="7505700" cy="1895475"/>
          </a:xfrm>
          <a:prstGeom prst="rect">
            <a:avLst/>
          </a:prstGeom>
          <a:no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pic>
      <p:sp>
        <p:nvSpPr>
          <p:cNvPr id="585" name="Google Shape;585;p80"/>
          <p:cNvSpPr txBox="1"/>
          <p:nvPr>
            <p:ph type="title"/>
          </p:nvPr>
        </p:nvSpPr>
        <p:spPr>
          <a:xfrm>
            <a:off x="311700" y="445025"/>
            <a:ext cx="2029200" cy="2031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Google Advanced Search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9" name="Shape 589"/>
        <p:cNvGrpSpPr/>
        <p:nvPr/>
      </p:nvGrpSpPr>
      <p:grpSpPr>
        <a:xfrm>
          <a:off x="0" y="0"/>
          <a:ext cx="0" cy="0"/>
          <a:chOff x="0" y="0"/>
          <a:chExt cx="0" cy="0"/>
        </a:xfrm>
      </p:grpSpPr>
      <p:sp>
        <p:nvSpPr>
          <p:cNvPr id="590" name="Google Shape;590;p81"/>
          <p:cNvSpPr/>
          <p:nvPr/>
        </p:nvSpPr>
        <p:spPr>
          <a:xfrm>
            <a:off x="1143" y="0"/>
            <a:ext cx="9141600" cy="51435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591" name="Google Shape;591;p81"/>
          <p:cNvPicPr preferRelativeResize="0"/>
          <p:nvPr/>
        </p:nvPicPr>
        <p:blipFill>
          <a:blip r:embed="rId3">
            <a:alphaModFix/>
          </a:blip>
          <a:stretch>
            <a:fillRect/>
          </a:stretch>
        </p:blipFill>
        <p:spPr>
          <a:xfrm>
            <a:off x="125825" y="2344825"/>
            <a:ext cx="8892250" cy="2610450"/>
          </a:xfrm>
          <a:prstGeom prst="rect">
            <a:avLst/>
          </a:prstGeom>
          <a:noFill/>
          <a:ln cap="flat" cmpd="sng" w="38100">
            <a:solidFill>
              <a:schemeClr val="accent1"/>
            </a:solidFill>
            <a:prstDash val="solid"/>
            <a:round/>
            <a:headEnd len="sm" w="sm" type="none"/>
            <a:tailEnd len="sm" w="sm" type="none"/>
          </a:ln>
          <a:effectLst>
            <a:outerShdw blurRad="57150" rotWithShape="0" algn="bl" dir="5400000" dist="19050">
              <a:srgbClr val="000000">
                <a:alpha val="50000"/>
              </a:srgbClr>
            </a:outerShdw>
          </a:effectLst>
        </p:spPr>
      </p:pic>
      <p:sp>
        <p:nvSpPr>
          <p:cNvPr id="592" name="Google Shape;592;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Filter by Usage Rights in Google Image Search</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82"/>
          <p:cNvSpPr txBox="1"/>
          <p:nvPr>
            <p:ph type="title"/>
          </p:nvPr>
        </p:nvSpPr>
        <p:spPr>
          <a:xfrm>
            <a:off x="628650" y="273850"/>
            <a:ext cx="48054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Evaluating Course Materials</a:t>
            </a:r>
            <a:endParaRPr/>
          </a:p>
        </p:txBody>
      </p:sp>
      <p:sp>
        <p:nvSpPr>
          <p:cNvPr id="598" name="Google Shape;598;p82"/>
          <p:cNvSpPr txBox="1"/>
          <p:nvPr>
            <p:ph idx="1" type="body"/>
          </p:nvPr>
        </p:nvSpPr>
        <p:spPr>
          <a:xfrm>
            <a:off x="628650" y="1093750"/>
            <a:ext cx="4693500" cy="3538800"/>
          </a:xfrm>
          <a:prstGeom prst="rect">
            <a:avLst/>
          </a:prstGeom>
          <a:noFill/>
          <a:ln>
            <a:noFill/>
          </a:ln>
        </p:spPr>
        <p:txBody>
          <a:bodyPr anchorCtr="0" anchor="t" bIns="34275" lIns="68575" spcFirstLastPara="1" rIns="68575" wrap="square" tIns="34275">
            <a:noAutofit/>
          </a:bodyPr>
          <a:lstStyle/>
          <a:p>
            <a:pPr indent="-330200" lvl="0" marL="342900" rtl="0" algn="l">
              <a:lnSpc>
                <a:spcPct val="70000"/>
              </a:lnSpc>
              <a:spcBef>
                <a:spcPts val="0"/>
              </a:spcBef>
              <a:spcAft>
                <a:spcPts val="0"/>
              </a:spcAft>
              <a:buClr>
                <a:srgbClr val="000000"/>
              </a:buClr>
              <a:buSzPts val="1600"/>
              <a:buFont typeface="Calibri"/>
              <a:buAutoNum type="arabicPeriod"/>
            </a:pPr>
            <a:r>
              <a:rPr b="0" i="0" lang="en" sz="1600">
                <a:solidFill>
                  <a:srgbClr val="000000"/>
                </a:solidFill>
                <a:latin typeface="Arial"/>
                <a:ea typeface="Arial"/>
                <a:cs typeface="Arial"/>
                <a:sym typeface="Arial"/>
              </a:rPr>
              <a:t>That the content under consideration </a:t>
            </a:r>
            <a:r>
              <a:rPr b="1" i="0" lang="en" sz="1600">
                <a:solidFill>
                  <a:srgbClr val="000000"/>
                </a:solidFill>
                <a:latin typeface="Arial"/>
                <a:ea typeface="Arial"/>
                <a:cs typeface="Arial"/>
                <a:sym typeface="Arial"/>
              </a:rPr>
              <a:t>covers the subject area</a:t>
            </a:r>
            <a:r>
              <a:rPr b="0" i="0" lang="en" sz="1600">
                <a:solidFill>
                  <a:srgbClr val="000000"/>
                </a:solidFill>
                <a:latin typeface="Arial"/>
                <a:ea typeface="Arial"/>
                <a:cs typeface="Arial"/>
                <a:sym typeface="Arial"/>
              </a:rPr>
              <a:t> appropriately</a:t>
            </a:r>
            <a:endParaRPr sz="1600"/>
          </a:p>
          <a:p>
            <a:pPr indent="-330200" lvl="0" marL="342900" rtl="0" algn="l">
              <a:lnSpc>
                <a:spcPct val="70000"/>
              </a:lnSpc>
              <a:spcBef>
                <a:spcPts val="800"/>
              </a:spcBef>
              <a:spcAft>
                <a:spcPts val="0"/>
              </a:spcAft>
              <a:buClr>
                <a:srgbClr val="000000"/>
              </a:buClr>
              <a:buSzPts val="1600"/>
              <a:buFont typeface="Calibri"/>
              <a:buAutoNum type="arabicPeriod"/>
            </a:pPr>
            <a:r>
              <a:rPr b="0" i="0" lang="en" sz="1600">
                <a:solidFill>
                  <a:srgbClr val="000000"/>
                </a:solidFill>
                <a:latin typeface="Arial"/>
                <a:ea typeface="Arial"/>
                <a:cs typeface="Arial"/>
                <a:sym typeface="Arial"/>
              </a:rPr>
              <a:t>That the content of the OER is </a:t>
            </a:r>
            <a:r>
              <a:rPr b="1" i="0" lang="en" sz="1600">
                <a:solidFill>
                  <a:srgbClr val="000000"/>
                </a:solidFill>
                <a:latin typeface="Arial"/>
                <a:ea typeface="Arial"/>
                <a:cs typeface="Arial"/>
                <a:sym typeface="Arial"/>
              </a:rPr>
              <a:t>accurate</a:t>
            </a:r>
            <a:r>
              <a:rPr b="0" i="0" lang="en" sz="1600">
                <a:solidFill>
                  <a:srgbClr val="000000"/>
                </a:solidFill>
                <a:latin typeface="Arial"/>
                <a:ea typeface="Arial"/>
                <a:cs typeface="Arial"/>
                <a:sym typeface="Arial"/>
              </a:rPr>
              <a:t> and free of major errors and spelling mistakes</a:t>
            </a:r>
            <a:endParaRPr sz="1600"/>
          </a:p>
          <a:p>
            <a:pPr indent="-330200" lvl="0" marL="342900" rtl="0" algn="l">
              <a:lnSpc>
                <a:spcPct val="70000"/>
              </a:lnSpc>
              <a:spcBef>
                <a:spcPts val="800"/>
              </a:spcBef>
              <a:spcAft>
                <a:spcPts val="0"/>
              </a:spcAft>
              <a:buClr>
                <a:srgbClr val="000000"/>
              </a:buClr>
              <a:buSzPts val="1600"/>
              <a:buFont typeface="Calibri"/>
              <a:buAutoNum type="arabicPeriod"/>
            </a:pPr>
            <a:r>
              <a:rPr b="0" i="0" lang="en" sz="1600">
                <a:solidFill>
                  <a:srgbClr val="000000"/>
                </a:solidFill>
                <a:latin typeface="Arial"/>
                <a:ea typeface="Arial"/>
                <a:cs typeface="Arial"/>
                <a:sym typeface="Arial"/>
              </a:rPr>
              <a:t>That the </a:t>
            </a:r>
            <a:r>
              <a:rPr b="1" i="0" lang="en" sz="1600">
                <a:solidFill>
                  <a:srgbClr val="000000"/>
                </a:solidFill>
                <a:latin typeface="Arial"/>
                <a:ea typeface="Arial"/>
                <a:cs typeface="Arial"/>
                <a:sym typeface="Arial"/>
              </a:rPr>
              <a:t>license</a:t>
            </a:r>
            <a:r>
              <a:rPr b="0" i="0" lang="en" sz="1600">
                <a:solidFill>
                  <a:srgbClr val="000000"/>
                </a:solidFill>
                <a:latin typeface="Arial"/>
                <a:ea typeface="Arial"/>
                <a:cs typeface="Arial"/>
                <a:sym typeface="Arial"/>
              </a:rPr>
              <a:t> of the content can be used or altered for the course's needs</a:t>
            </a:r>
            <a:endParaRPr sz="1600"/>
          </a:p>
          <a:p>
            <a:pPr indent="-330200" lvl="0" marL="342900" rtl="0" algn="l">
              <a:lnSpc>
                <a:spcPct val="70000"/>
              </a:lnSpc>
              <a:spcBef>
                <a:spcPts val="800"/>
              </a:spcBef>
              <a:spcAft>
                <a:spcPts val="0"/>
              </a:spcAft>
              <a:buClr>
                <a:srgbClr val="000000"/>
              </a:buClr>
              <a:buSzPts val="1600"/>
              <a:buFont typeface="Calibri"/>
              <a:buAutoNum type="arabicPeriod"/>
            </a:pPr>
            <a:r>
              <a:rPr b="0" i="0" lang="en" sz="1600">
                <a:solidFill>
                  <a:srgbClr val="000000"/>
                </a:solidFill>
                <a:latin typeface="Arial"/>
                <a:ea typeface="Arial"/>
                <a:cs typeface="Arial"/>
                <a:sym typeface="Arial"/>
              </a:rPr>
              <a:t>That the OER is </a:t>
            </a:r>
            <a:r>
              <a:rPr b="1" i="0" lang="en" sz="1600">
                <a:solidFill>
                  <a:srgbClr val="000000"/>
                </a:solidFill>
                <a:latin typeface="Arial"/>
                <a:ea typeface="Arial"/>
                <a:cs typeface="Arial"/>
                <a:sym typeface="Arial"/>
              </a:rPr>
              <a:t>clearly written</a:t>
            </a:r>
            <a:r>
              <a:rPr b="0" i="0" lang="en" sz="1600">
                <a:solidFill>
                  <a:srgbClr val="000000"/>
                </a:solidFill>
                <a:latin typeface="Arial"/>
                <a:ea typeface="Arial"/>
                <a:cs typeface="Arial"/>
                <a:sym typeface="Arial"/>
              </a:rPr>
              <a:t> and appropriate for the students' level of understanding</a:t>
            </a:r>
            <a:endParaRPr sz="1600"/>
          </a:p>
          <a:p>
            <a:pPr indent="-330200" lvl="0" marL="342900" rtl="0" algn="l">
              <a:lnSpc>
                <a:spcPct val="70000"/>
              </a:lnSpc>
              <a:spcBef>
                <a:spcPts val="800"/>
              </a:spcBef>
              <a:spcAft>
                <a:spcPts val="0"/>
              </a:spcAft>
              <a:buClr>
                <a:srgbClr val="000000"/>
              </a:buClr>
              <a:buSzPts val="1600"/>
              <a:buFont typeface="Calibri"/>
              <a:buAutoNum type="arabicPeriod"/>
            </a:pPr>
            <a:r>
              <a:rPr b="0" i="0" lang="en" sz="1600">
                <a:solidFill>
                  <a:srgbClr val="000000"/>
                </a:solidFill>
                <a:latin typeface="Arial"/>
                <a:ea typeface="Arial"/>
                <a:cs typeface="Arial"/>
                <a:sym typeface="Arial"/>
              </a:rPr>
              <a:t>That the </a:t>
            </a:r>
            <a:r>
              <a:rPr b="1" i="0" lang="en" sz="1600">
                <a:solidFill>
                  <a:srgbClr val="000000"/>
                </a:solidFill>
                <a:latin typeface="Arial"/>
                <a:ea typeface="Arial"/>
                <a:cs typeface="Arial"/>
                <a:sym typeface="Arial"/>
              </a:rPr>
              <a:t>accessibility</a:t>
            </a:r>
            <a:r>
              <a:rPr b="0" i="0" lang="en" sz="1600">
                <a:solidFill>
                  <a:srgbClr val="000000"/>
                </a:solidFill>
                <a:latin typeface="Arial"/>
                <a:ea typeface="Arial"/>
                <a:cs typeface="Arial"/>
                <a:sym typeface="Arial"/>
              </a:rPr>
              <a:t> of the content is appropriate for all students</a:t>
            </a:r>
            <a:endParaRPr sz="1600"/>
          </a:p>
          <a:p>
            <a:pPr indent="0" lvl="0" marL="0" rtl="0" algn="l">
              <a:lnSpc>
                <a:spcPct val="70000"/>
              </a:lnSpc>
              <a:spcBef>
                <a:spcPts val="800"/>
              </a:spcBef>
              <a:spcAft>
                <a:spcPts val="0"/>
              </a:spcAft>
              <a:buClr>
                <a:schemeClr val="dk1"/>
              </a:buClr>
              <a:buSzPts val="1530"/>
              <a:buNone/>
            </a:pPr>
            <a:r>
              <a:t/>
            </a:r>
            <a:endParaRPr b="0" i="0" sz="1600">
              <a:solidFill>
                <a:srgbClr val="000000"/>
              </a:solidFill>
              <a:latin typeface="Arial"/>
              <a:ea typeface="Arial"/>
              <a:cs typeface="Arial"/>
              <a:sym typeface="Arial"/>
            </a:endParaRPr>
          </a:p>
          <a:p>
            <a:pPr indent="-139700" lvl="0" marL="177800" rtl="0" algn="l">
              <a:lnSpc>
                <a:spcPct val="87000"/>
              </a:lnSpc>
              <a:spcBef>
                <a:spcPts val="0"/>
              </a:spcBef>
              <a:spcAft>
                <a:spcPts val="0"/>
              </a:spcAft>
              <a:buClr>
                <a:schemeClr val="dk1"/>
              </a:buClr>
              <a:buSzPts val="1600"/>
              <a:buChar char="●"/>
            </a:pPr>
            <a:r>
              <a:rPr lang="en" sz="1600"/>
              <a:t>Open Textbook Library </a:t>
            </a:r>
            <a:r>
              <a:rPr lang="en" sz="1600" u="sng">
                <a:solidFill>
                  <a:schemeClr val="hlink"/>
                </a:solidFill>
                <a:hlinkClick r:id="rId3"/>
              </a:rPr>
              <a:t>Open Textbooks Review Criteria</a:t>
            </a:r>
            <a:endParaRPr sz="1600"/>
          </a:p>
          <a:p>
            <a:pPr indent="-139700" lvl="0" marL="177800" rtl="0" algn="l">
              <a:lnSpc>
                <a:spcPct val="70000"/>
              </a:lnSpc>
              <a:spcBef>
                <a:spcPts val="1400"/>
              </a:spcBef>
              <a:spcAft>
                <a:spcPts val="1200"/>
              </a:spcAft>
              <a:buClr>
                <a:schemeClr val="dk1"/>
              </a:buClr>
              <a:buSzPts val="1600"/>
              <a:buChar char="●"/>
            </a:pPr>
            <a:r>
              <a:rPr lang="en" sz="1600"/>
              <a:t>BC Campus </a:t>
            </a:r>
            <a:r>
              <a:rPr lang="en" sz="1600" u="sng">
                <a:solidFill>
                  <a:schemeClr val="hlink"/>
                </a:solidFill>
                <a:hlinkClick r:id="rId4"/>
              </a:rPr>
              <a:t>Faculty Guide for Evaluating Open Education Resources</a:t>
            </a:r>
            <a:r>
              <a:rPr lang="en" sz="1600"/>
              <a:t> </a:t>
            </a:r>
            <a:endParaRPr sz="1600"/>
          </a:p>
        </p:txBody>
      </p:sp>
      <p:sp>
        <p:nvSpPr>
          <p:cNvPr id="599" name="Google Shape;599;p82"/>
          <p:cNvSpPr txBox="1"/>
          <p:nvPr/>
        </p:nvSpPr>
        <p:spPr>
          <a:xfrm>
            <a:off x="62575" y="4849222"/>
            <a:ext cx="8191500" cy="2232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000">
                <a:solidFill>
                  <a:schemeClr val="dk1"/>
                </a:solidFill>
                <a:latin typeface="Calibri"/>
                <a:ea typeface="Calibri"/>
                <a:cs typeface="Calibri"/>
                <a:sym typeface="Calibri"/>
              </a:rPr>
              <a:t>Abbey Elder </a:t>
            </a:r>
            <a:r>
              <a:rPr lang="en" sz="1000" u="sng">
                <a:solidFill>
                  <a:schemeClr val="hlink"/>
                </a:solidFill>
                <a:latin typeface="Calibri"/>
                <a:ea typeface="Calibri"/>
                <a:cs typeface="Calibri"/>
                <a:sym typeface="Calibri"/>
                <a:hlinkClick r:id="rId5"/>
              </a:rPr>
              <a:t>https://instr.iastate.libguides.com/oer/evaluate</a:t>
            </a:r>
            <a:r>
              <a:rPr lang="en" sz="1000">
                <a:solidFill>
                  <a:schemeClr val="dk1"/>
                </a:solidFill>
                <a:latin typeface="Calibri"/>
                <a:ea typeface="Calibri"/>
                <a:cs typeface="Calibri"/>
                <a:sym typeface="Calibri"/>
              </a:rPr>
              <a:t> </a:t>
            </a:r>
            <a:endParaRPr sz="700"/>
          </a:p>
        </p:txBody>
      </p:sp>
      <p:pic>
        <p:nvPicPr>
          <p:cNvPr descr="Light bulb on yellow background with sketched light beams and cord" id="600" name="Google Shape;600;p82"/>
          <p:cNvPicPr preferRelativeResize="0"/>
          <p:nvPr/>
        </p:nvPicPr>
        <p:blipFill rotWithShape="1">
          <a:blip r:embed="rId6">
            <a:alphaModFix/>
          </a:blip>
          <a:srcRect b="0" l="50359" r="6096" t="0"/>
          <a:stretch/>
        </p:blipFill>
        <p:spPr>
          <a:xfrm>
            <a:off x="5504325" y="8"/>
            <a:ext cx="3639666" cy="5143500"/>
          </a:xfrm>
          <a:custGeom>
            <a:rect b="b" l="l" r="r" t="t"/>
            <a:pathLst>
              <a:path extrusionOk="0" h="6858000" w="4636517">
                <a:moveTo>
                  <a:pt x="0" y="0"/>
                </a:moveTo>
                <a:lnTo>
                  <a:pt x="4636517" y="0"/>
                </a:lnTo>
                <a:lnTo>
                  <a:pt x="4636517" y="6858000"/>
                </a:lnTo>
                <a:lnTo>
                  <a:pt x="0" y="6858000"/>
                </a:lnTo>
                <a:close/>
              </a:path>
            </a:pathLst>
          </a:cu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5" name="Shape 605"/>
        <p:cNvGrpSpPr/>
        <p:nvPr/>
      </p:nvGrpSpPr>
      <p:grpSpPr>
        <a:xfrm>
          <a:off x="0" y="0"/>
          <a:ext cx="0" cy="0"/>
          <a:chOff x="0" y="0"/>
          <a:chExt cx="0" cy="0"/>
        </a:xfrm>
      </p:grpSpPr>
      <p:sp>
        <p:nvSpPr>
          <p:cNvPr id="606" name="Google Shape;606;p83"/>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map&#10;&#10;Description automatically generated" id="607" name="Google Shape;607;p83"/>
          <p:cNvPicPr preferRelativeResize="0"/>
          <p:nvPr/>
        </p:nvPicPr>
        <p:blipFill rotWithShape="1">
          <a:blip r:embed="rId3">
            <a:alphaModFix/>
          </a:blip>
          <a:srcRect b="9091" l="0" r="23297" t="0"/>
          <a:stretch/>
        </p:blipFill>
        <p:spPr>
          <a:xfrm>
            <a:off x="2314575" y="8"/>
            <a:ext cx="6829425" cy="5143492"/>
          </a:xfrm>
          <a:prstGeom prst="rect">
            <a:avLst/>
          </a:prstGeom>
          <a:noFill/>
          <a:ln>
            <a:noFill/>
          </a:ln>
        </p:spPr>
      </p:pic>
      <p:sp>
        <p:nvSpPr>
          <p:cNvPr id="608" name="Google Shape;608;p83"/>
          <p:cNvSpPr/>
          <p:nvPr/>
        </p:nvSpPr>
        <p:spPr>
          <a:xfrm>
            <a:off x="1" y="0"/>
            <a:ext cx="7317451" cy="5143500"/>
          </a:xfrm>
          <a:prstGeom prst="rect">
            <a:avLst/>
          </a:prstGeom>
          <a:gradFill>
            <a:gsLst>
              <a:gs pos="0">
                <a:srgbClr val="FFFFFF">
                  <a:alpha val="0"/>
                </a:srgbClr>
              </a:gs>
              <a:gs pos="19000">
                <a:srgbClr val="FFFFFF">
                  <a:alpha val="37647"/>
                </a:srgbClr>
              </a:gs>
              <a:gs pos="35000">
                <a:srgbClr val="FFFFFF">
                  <a:alpha val="77647"/>
                </a:srgbClr>
              </a:gs>
              <a:gs pos="58000">
                <a:schemeClr val="lt1"/>
              </a:gs>
              <a:gs pos="100000">
                <a:schemeClr val="lt1"/>
              </a:gs>
            </a:gsLst>
            <a:lin ang="10800000"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09" name="Google Shape;609;p83"/>
          <p:cNvSpPr txBox="1"/>
          <p:nvPr>
            <p:ph type="title"/>
          </p:nvPr>
        </p:nvSpPr>
        <p:spPr>
          <a:xfrm>
            <a:off x="278320" y="870966"/>
            <a:ext cx="7039132" cy="843534"/>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Clr>
                <a:schemeClr val="dk1"/>
              </a:buClr>
              <a:buSzPts val="3000"/>
              <a:buFont typeface="Calibri"/>
              <a:buNone/>
            </a:pPr>
            <a:r>
              <a:rPr b="1" lang="en" sz="3000"/>
              <a:t>5 Principles</a:t>
            </a:r>
            <a:br>
              <a:rPr lang="en" sz="2400"/>
            </a:br>
            <a:r>
              <a:rPr lang="en" sz="2100"/>
              <a:t>Adapted from Dr. Eric Moore, The University of Tennessee</a:t>
            </a:r>
            <a:endParaRPr/>
          </a:p>
        </p:txBody>
      </p:sp>
      <p:sp>
        <p:nvSpPr>
          <p:cNvPr id="610" name="Google Shape;610;p83"/>
          <p:cNvSpPr/>
          <p:nvPr/>
        </p:nvSpPr>
        <p:spPr>
          <a:xfrm rot="5400000">
            <a:off x="496919" y="454342"/>
            <a:ext cx="54864" cy="41148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rgbClr val="FFFFFF"/>
              </a:solidFill>
              <a:latin typeface="Calibri"/>
              <a:ea typeface="Calibri"/>
              <a:cs typeface="Calibri"/>
              <a:sym typeface="Calibri"/>
            </a:endParaRPr>
          </a:p>
        </p:txBody>
      </p:sp>
      <p:sp>
        <p:nvSpPr>
          <p:cNvPr id="611" name="Google Shape;611;p83"/>
          <p:cNvSpPr/>
          <p:nvPr/>
        </p:nvSpPr>
        <p:spPr>
          <a:xfrm>
            <a:off x="321183" y="1832610"/>
            <a:ext cx="2475738" cy="6858"/>
          </a:xfrm>
          <a:prstGeom prst="rect">
            <a:avLst/>
          </a:prstGeom>
          <a:solidFill>
            <a:srgbClr val="D5D5D5"/>
          </a:solidFill>
          <a:ln cap="flat" cmpd="sng" w="9525">
            <a:solidFill>
              <a:srgbClr val="D5D5D5"/>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12" name="Google Shape;612;p83"/>
          <p:cNvSpPr txBox="1"/>
          <p:nvPr>
            <p:ph idx="1" type="body"/>
          </p:nvPr>
        </p:nvSpPr>
        <p:spPr>
          <a:xfrm>
            <a:off x="259275" y="1972049"/>
            <a:ext cx="6055800" cy="2938500"/>
          </a:xfrm>
          <a:prstGeom prst="rect">
            <a:avLst/>
          </a:prstGeom>
          <a:noFill/>
          <a:ln>
            <a:noFill/>
          </a:ln>
        </p:spPr>
        <p:txBody>
          <a:bodyPr anchorCtr="0" anchor="t" bIns="34275" lIns="68575" spcFirstLastPara="1" rIns="68575" wrap="square" tIns="34275">
            <a:noAutofit/>
          </a:bodyPr>
          <a:lstStyle/>
          <a:p>
            <a:pPr indent="-381000" lvl="0" marL="381000" rtl="0" algn="l">
              <a:lnSpc>
                <a:spcPct val="100000"/>
              </a:lnSpc>
              <a:spcBef>
                <a:spcPts val="0"/>
              </a:spcBef>
              <a:spcAft>
                <a:spcPts val="0"/>
              </a:spcAft>
              <a:buClr>
                <a:schemeClr val="dk1"/>
              </a:buClr>
              <a:buSzPts val="2400"/>
              <a:buFont typeface="Calibri"/>
              <a:buAutoNum type="arabicPeriod"/>
            </a:pPr>
            <a:r>
              <a:rPr b="0" i="0" lang="en" sz="2400"/>
              <a:t>Use built-in formatting and stylistic tools (rather than manual). </a:t>
            </a:r>
            <a:endParaRPr/>
          </a:p>
          <a:p>
            <a:pPr indent="-381000" lvl="0" marL="381000" rtl="0" algn="l">
              <a:lnSpc>
                <a:spcPct val="100000"/>
              </a:lnSpc>
              <a:spcBef>
                <a:spcPts val="0"/>
              </a:spcBef>
              <a:spcAft>
                <a:spcPts val="0"/>
              </a:spcAft>
              <a:buClr>
                <a:schemeClr val="dk1"/>
              </a:buClr>
              <a:buSzPts val="2400"/>
              <a:buFont typeface="Calibri"/>
              <a:buAutoNum type="arabicPeriod"/>
            </a:pPr>
            <a:r>
              <a:rPr b="0" i="0" lang="en" sz="2400"/>
              <a:t>Make visual content usable non-visually</a:t>
            </a:r>
            <a:endParaRPr/>
          </a:p>
          <a:p>
            <a:pPr indent="-381000" lvl="0" marL="381000" rtl="0" algn="l">
              <a:lnSpc>
                <a:spcPct val="100000"/>
              </a:lnSpc>
              <a:spcBef>
                <a:spcPts val="0"/>
              </a:spcBef>
              <a:spcAft>
                <a:spcPts val="0"/>
              </a:spcAft>
              <a:buClr>
                <a:schemeClr val="dk1"/>
              </a:buClr>
              <a:buSzPts val="2400"/>
              <a:buFont typeface="Calibri"/>
              <a:buAutoNum type="arabicPeriod"/>
            </a:pPr>
            <a:r>
              <a:rPr b="0" i="0" lang="en" sz="2400"/>
              <a:t>Build content with visibility in mind. </a:t>
            </a:r>
            <a:endParaRPr/>
          </a:p>
          <a:p>
            <a:pPr indent="-381000" lvl="0" marL="381000" rtl="0" algn="l">
              <a:lnSpc>
                <a:spcPct val="100000"/>
              </a:lnSpc>
              <a:spcBef>
                <a:spcPts val="0"/>
              </a:spcBef>
              <a:spcAft>
                <a:spcPts val="0"/>
              </a:spcAft>
              <a:buClr>
                <a:schemeClr val="dk1"/>
              </a:buClr>
              <a:buSzPts val="2400"/>
              <a:buFont typeface="Calibri"/>
              <a:buAutoNum type="arabicPeriod"/>
            </a:pPr>
            <a:r>
              <a:rPr lang="en" sz="2400"/>
              <a:t>Use accessibility checking tools.</a:t>
            </a:r>
            <a:endParaRPr b="0" i="0" sz="2400"/>
          </a:p>
          <a:p>
            <a:pPr indent="-381000" lvl="0" marL="381000" rtl="0" algn="l">
              <a:lnSpc>
                <a:spcPct val="100000"/>
              </a:lnSpc>
              <a:spcBef>
                <a:spcPts val="0"/>
              </a:spcBef>
              <a:spcAft>
                <a:spcPts val="1200"/>
              </a:spcAft>
              <a:buClr>
                <a:schemeClr val="dk1"/>
              </a:buClr>
              <a:buSzPts val="2400"/>
              <a:buFont typeface="Calibri"/>
              <a:buAutoNum type="arabicPeriod"/>
            </a:pPr>
            <a:r>
              <a:rPr b="0" i="0" lang="en" sz="2400"/>
              <a:t>Convert to HTML or PDF from Word/PowerPoint with the right tools</a:t>
            </a:r>
            <a:endParaRPr sz="2400"/>
          </a:p>
        </p:txBody>
      </p:sp>
      <p:sp>
        <p:nvSpPr>
          <p:cNvPr id="613" name="Google Shape;613;p83"/>
          <p:cNvSpPr txBox="1"/>
          <p:nvPr/>
        </p:nvSpPr>
        <p:spPr>
          <a:xfrm>
            <a:off x="7421133" y="4993459"/>
            <a:ext cx="1722867" cy="150041"/>
          </a:xfrm>
          <a:prstGeom prst="rect">
            <a:avLst/>
          </a:prstGeom>
          <a:solidFill>
            <a:srgbClr val="000000"/>
          </a:solid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lang="en" sz="500" u="sng">
                <a:solidFill>
                  <a:schemeClr val="hlink"/>
                </a:solidFill>
                <a:latin typeface="Calibri"/>
                <a:ea typeface="Calibri"/>
                <a:cs typeface="Calibri"/>
                <a:sym typeface="Calibri"/>
                <a:hlinkClick r:id="rId4"/>
              </a:rPr>
              <a:t>This Photo</a:t>
            </a:r>
            <a:r>
              <a:rPr lang="en" sz="500">
                <a:solidFill>
                  <a:srgbClr val="FFFFFF"/>
                </a:solidFill>
                <a:latin typeface="Calibri"/>
                <a:ea typeface="Calibri"/>
                <a:cs typeface="Calibri"/>
                <a:sym typeface="Calibri"/>
              </a:rPr>
              <a:t> by Unknown Author is licensed under </a:t>
            </a:r>
            <a:r>
              <a:rPr lang="en" sz="500" u="sng">
                <a:solidFill>
                  <a:schemeClr val="hlink"/>
                </a:solidFill>
                <a:latin typeface="Calibri"/>
                <a:ea typeface="Calibri"/>
                <a:cs typeface="Calibri"/>
                <a:sym typeface="Calibri"/>
                <a:hlinkClick r:id="rId5"/>
              </a:rPr>
              <a:t>CC BY</a:t>
            </a:r>
            <a:endParaRPr sz="500">
              <a:solidFill>
                <a:srgbClr val="FFFFFF"/>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0"/>
          <p:cNvSpPr txBox="1"/>
          <p:nvPr>
            <p:ph type="title"/>
          </p:nvPr>
        </p:nvSpPr>
        <p:spPr>
          <a:xfrm>
            <a:off x="152400" y="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Barriers due to the cost of instructional materials</a:t>
            </a:r>
            <a:endParaRPr/>
          </a:p>
        </p:txBody>
      </p:sp>
      <p:sp>
        <p:nvSpPr>
          <p:cNvPr id="180" name="Google Shape;180;p3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aphicFrame>
        <p:nvGraphicFramePr>
          <p:cNvPr id="181" name="Google Shape;181;p30"/>
          <p:cNvGraphicFramePr/>
          <p:nvPr/>
        </p:nvGraphicFramePr>
        <p:xfrm>
          <a:off x="0" y="-9"/>
          <a:ext cx="3000000" cy="3000000"/>
        </p:xfrm>
        <a:graphic>
          <a:graphicData uri="http://schemas.openxmlformats.org/drawingml/2006/table">
            <a:tbl>
              <a:tblPr bandRow="1" firstRow="1">
                <a:noFill/>
                <a:tableStyleId>{5CA1E6FC-4D4F-498D-B54D-2BB9A8507254}</a:tableStyleId>
              </a:tblPr>
              <a:tblGrid>
                <a:gridCol w="1524000"/>
                <a:gridCol w="1524000"/>
                <a:gridCol w="1524000"/>
                <a:gridCol w="1524000"/>
                <a:gridCol w="1524000"/>
                <a:gridCol w="1524000"/>
              </a:tblGrid>
              <a:tr h="753050">
                <a:tc>
                  <a:txBody>
                    <a:bodyPr/>
                    <a:lstStyle/>
                    <a:p>
                      <a:pPr indent="0" lvl="0" marL="0" marR="0" rtl="0" algn="l">
                        <a:spcBef>
                          <a:spcPts val="0"/>
                        </a:spcBef>
                        <a:spcAft>
                          <a:spcPts val="0"/>
                        </a:spcAft>
                        <a:buNone/>
                      </a:pPr>
                      <a:r>
                        <a:t/>
                      </a:r>
                      <a:endParaRPr sz="2100" u="none" cap="none" strike="noStrike"/>
                    </a:p>
                  </a:txBody>
                  <a:tcPr marT="19050" marB="19050" marR="28575" marL="28575" anchor="b"/>
                </a:tc>
                <a:tc>
                  <a:txBody>
                    <a:bodyPr/>
                    <a:lstStyle/>
                    <a:p>
                      <a:pPr indent="0" lvl="0" marL="0" marR="0" rtl="0" algn="ctr">
                        <a:spcBef>
                          <a:spcPts val="0"/>
                        </a:spcBef>
                        <a:spcAft>
                          <a:spcPts val="0"/>
                        </a:spcAft>
                        <a:buNone/>
                      </a:pPr>
                      <a:r>
                        <a:rPr b="0" lang="en" sz="2100" u="sng" cap="none" strike="noStrike">
                          <a:solidFill>
                            <a:srgbClr val="434343"/>
                          </a:solidFill>
                          <a:hlinkClick r:id="rId3">
                            <a:extLst>
                              <a:ext uri="{A12FA001-AC4F-418D-AE19-62706E023703}">
                                <ahyp:hlinkClr val="tx"/>
                              </a:ext>
                            </a:extLst>
                          </a:hlinkClick>
                        </a:rPr>
                        <a:t>Spica &amp; Biddix (2020)</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sng" cap="none" strike="noStrike">
                          <a:solidFill>
                            <a:srgbClr val="434343"/>
                          </a:solidFill>
                          <a:hlinkClick r:id="rId4">
                            <a:extLst>
                              <a:ext uri="{A12FA001-AC4F-418D-AE19-62706E023703}">
                                <ahyp:hlinkClr val="tx"/>
                              </a:ext>
                            </a:extLst>
                          </a:hlinkClick>
                        </a:rPr>
                        <a:t>Jenkins et al. (2020)</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sng" cap="none" strike="noStrike">
                          <a:solidFill>
                            <a:srgbClr val="434343"/>
                          </a:solidFill>
                          <a:hlinkClick r:id="rId5">
                            <a:extLst>
                              <a:ext uri="{A12FA001-AC4F-418D-AE19-62706E023703}">
                                <ahyp:hlinkClr val="tx"/>
                              </a:ext>
                            </a:extLst>
                          </a:hlinkClick>
                        </a:rPr>
                        <a:t>US PIRG (2020)</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sng" cap="none" strike="noStrike">
                          <a:solidFill>
                            <a:srgbClr val="434343"/>
                          </a:solidFill>
                          <a:hlinkClick r:id="rId6">
                            <a:extLst>
                              <a:ext uri="{A12FA001-AC4F-418D-AE19-62706E023703}">
                                <ahyp:hlinkClr val="tx"/>
                              </a:ext>
                            </a:extLst>
                          </a:hlinkClick>
                        </a:rPr>
                        <a:t>FLVC (2019)</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sng" cap="none" strike="noStrike">
                          <a:solidFill>
                            <a:srgbClr val="434343"/>
                          </a:solidFill>
                          <a:hlinkClick r:id="rId7">
                            <a:extLst>
                              <a:ext uri="{A12FA001-AC4F-418D-AE19-62706E023703}">
                                <ahyp:hlinkClr val="tx"/>
                              </a:ext>
                            </a:extLst>
                          </a:hlinkClick>
                        </a:rPr>
                        <a:t>Martin et al. (2017)</a:t>
                      </a:r>
                      <a:endParaRPr b="0" sz="2100" u="none" cap="none" strike="noStrike">
                        <a:solidFill>
                          <a:srgbClr val="434343"/>
                        </a:solidFill>
                        <a:latin typeface="Roboto"/>
                        <a:ea typeface="Roboto"/>
                        <a:cs typeface="Roboto"/>
                        <a:sym typeface="Roboto"/>
                      </a:endParaRPr>
                    </a:p>
                  </a:txBody>
                  <a:tcPr marT="19050" marB="19050" marR="28575" marL="28575" anchor="b"/>
                </a:tc>
              </a:tr>
              <a:tr h="369650">
                <a:tc>
                  <a:txBody>
                    <a:bodyPr/>
                    <a:lstStyle/>
                    <a:p>
                      <a:pPr indent="0" lvl="0" marL="0" marR="0" rtl="0" algn="l">
                        <a:spcBef>
                          <a:spcPts val="0"/>
                        </a:spcBef>
                        <a:spcAft>
                          <a:spcPts val="0"/>
                        </a:spcAft>
                        <a:buNone/>
                      </a:pPr>
                      <a:r>
                        <a:rPr b="0" lang="en" sz="2100" u="none" cap="none" strike="noStrike">
                          <a:solidFill>
                            <a:srgbClr val="434343"/>
                          </a:solidFill>
                        </a:rPr>
                        <a:t>Poor grade</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16%</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latin typeface="Roboto"/>
                          <a:ea typeface="Roboto"/>
                          <a:cs typeface="Roboto"/>
                          <a:sym typeface="Roboto"/>
                        </a:rPr>
                        <a:t>--</a:t>
                      </a:r>
                      <a:endParaRPr sz="1100"/>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36%</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r>
              <a:tr h="510475">
                <a:tc>
                  <a:txBody>
                    <a:bodyPr/>
                    <a:lstStyle/>
                    <a:p>
                      <a:pPr indent="0" lvl="0" marL="0" marR="0" rtl="0" algn="l">
                        <a:spcBef>
                          <a:spcPts val="0"/>
                        </a:spcBef>
                        <a:spcAft>
                          <a:spcPts val="0"/>
                        </a:spcAft>
                        <a:buNone/>
                      </a:pPr>
                      <a:r>
                        <a:rPr b="0" lang="en" sz="2100" u="none" cap="none" strike="noStrike">
                          <a:solidFill>
                            <a:srgbClr val="434343"/>
                          </a:solidFill>
                        </a:rPr>
                        <a:t>Failed a class</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3%</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9%</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3%</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17%</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4%</a:t>
                      </a:r>
                      <a:endParaRPr b="0" sz="2100" u="none" cap="none" strike="noStrike">
                        <a:solidFill>
                          <a:srgbClr val="434343"/>
                        </a:solidFill>
                        <a:latin typeface="Roboto"/>
                        <a:ea typeface="Roboto"/>
                        <a:cs typeface="Roboto"/>
                        <a:sym typeface="Roboto"/>
                      </a:endParaRPr>
                    </a:p>
                  </a:txBody>
                  <a:tcPr marT="19050" marB="19050" marR="28575" marL="28575" anchor="b"/>
                </a:tc>
              </a:tr>
              <a:tr h="699950">
                <a:tc>
                  <a:txBody>
                    <a:bodyPr/>
                    <a:lstStyle/>
                    <a:p>
                      <a:pPr indent="0" lvl="0" marL="0" marR="0" rtl="0" algn="l">
                        <a:spcBef>
                          <a:spcPts val="0"/>
                        </a:spcBef>
                        <a:spcAft>
                          <a:spcPts val="0"/>
                        </a:spcAft>
                        <a:buNone/>
                      </a:pPr>
                      <a:r>
                        <a:rPr b="0" lang="en" sz="2100" u="none" cap="none" strike="noStrike">
                          <a:solidFill>
                            <a:srgbClr val="434343"/>
                          </a:solidFill>
                        </a:rPr>
                        <a:t>Dropped or withdrew</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10%</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12%</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7%</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23%</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r>
              <a:tr h="510475">
                <a:tc>
                  <a:txBody>
                    <a:bodyPr/>
                    <a:lstStyle/>
                    <a:p>
                      <a:pPr indent="0" lvl="0" marL="0" marR="0" rtl="0" algn="l">
                        <a:spcBef>
                          <a:spcPts val="0"/>
                        </a:spcBef>
                        <a:spcAft>
                          <a:spcPts val="0"/>
                        </a:spcAft>
                        <a:buNone/>
                      </a:pPr>
                      <a:r>
                        <a:rPr b="0" lang="en" sz="2100" u="none" cap="none" strike="noStrike">
                          <a:solidFill>
                            <a:srgbClr val="434343"/>
                          </a:solidFill>
                        </a:rPr>
                        <a:t>Avoided a class</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14%</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27%</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19%</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41%</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33%</a:t>
                      </a:r>
                      <a:endParaRPr b="0" sz="2100" u="none" cap="none" strike="noStrike">
                        <a:solidFill>
                          <a:srgbClr val="434343"/>
                        </a:solidFill>
                        <a:latin typeface="Roboto"/>
                        <a:ea typeface="Roboto"/>
                        <a:cs typeface="Roboto"/>
                        <a:sym typeface="Roboto"/>
                      </a:endParaRPr>
                    </a:p>
                  </a:txBody>
                  <a:tcPr marT="19050" marB="19050" marR="28575" marL="28575" anchor="b"/>
                </a:tc>
              </a:tr>
              <a:tr h="699950">
                <a:tc>
                  <a:txBody>
                    <a:bodyPr/>
                    <a:lstStyle/>
                    <a:p>
                      <a:pPr indent="0" lvl="0" marL="0" marR="0" rtl="0" algn="l">
                        <a:spcBef>
                          <a:spcPts val="0"/>
                        </a:spcBef>
                        <a:spcAft>
                          <a:spcPts val="0"/>
                        </a:spcAft>
                        <a:buNone/>
                      </a:pPr>
                      <a:r>
                        <a:rPr b="0" lang="en" sz="2100" u="none" cap="none" strike="noStrike">
                          <a:solidFill>
                            <a:srgbClr val="434343"/>
                          </a:solidFill>
                        </a:rPr>
                        <a:t>Did not purchase</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41%</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65%</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65%</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64%</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66%</a:t>
                      </a:r>
                      <a:endParaRPr b="0" sz="2100" u="none" cap="none" strike="noStrike">
                        <a:solidFill>
                          <a:srgbClr val="434343"/>
                        </a:solidFill>
                        <a:latin typeface="Roboto"/>
                        <a:ea typeface="Roboto"/>
                        <a:cs typeface="Roboto"/>
                        <a:sym typeface="Roboto"/>
                      </a:endParaRPr>
                    </a:p>
                  </a:txBody>
                  <a:tcPr marT="19050" marB="19050" marR="28575" marL="28575" anchor="b"/>
                </a:tc>
              </a:tr>
              <a:tr h="699950">
                <a:tc>
                  <a:txBody>
                    <a:bodyPr/>
                    <a:lstStyle/>
                    <a:p>
                      <a:pPr indent="0" lvl="0" marL="0" marR="0" rtl="0" algn="l">
                        <a:spcBef>
                          <a:spcPts val="0"/>
                        </a:spcBef>
                        <a:spcAft>
                          <a:spcPts val="0"/>
                        </a:spcAft>
                        <a:buNone/>
                      </a:pPr>
                      <a:r>
                        <a:rPr b="0" lang="en" sz="2100" u="none" cap="none" strike="noStrike">
                          <a:solidFill>
                            <a:srgbClr val="434343"/>
                          </a:solidFill>
                        </a:rPr>
                        <a:t>Delayed purchase</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69%</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86%</a:t>
                      </a:r>
                      <a:endParaRPr b="0" sz="2100" u="none" cap="none" strike="noStrike">
                        <a:solidFill>
                          <a:srgbClr val="434343"/>
                        </a:solidFill>
                        <a:latin typeface="Roboto"/>
                        <a:ea typeface="Roboto"/>
                        <a:cs typeface="Roboto"/>
                        <a:sym typeface="Roboto"/>
                      </a:endParaRPr>
                    </a:p>
                  </a:txBody>
                  <a:tcPr marT="19050" marB="19050" marR="28575" marL="28575" anchor="b"/>
                </a:tc>
              </a:tr>
              <a:tr h="699950">
                <a:tc>
                  <a:txBody>
                    <a:bodyPr/>
                    <a:lstStyle/>
                    <a:p>
                      <a:pPr indent="0" lvl="0" marL="0" marR="0" rtl="0" algn="l">
                        <a:spcBef>
                          <a:spcPts val="0"/>
                        </a:spcBef>
                        <a:spcAft>
                          <a:spcPts val="0"/>
                        </a:spcAft>
                        <a:buNone/>
                      </a:pPr>
                      <a:r>
                        <a:rPr b="0" lang="en" sz="2100" u="none" cap="none" strike="noStrike">
                          <a:solidFill>
                            <a:srgbClr val="434343"/>
                          </a:solidFill>
                        </a:rPr>
                        <a:t>Took fewer courses</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27%</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c>
                  <a:txBody>
                    <a:bodyPr/>
                    <a:lstStyle/>
                    <a:p>
                      <a:pPr indent="0" lvl="0" marL="0" marR="0" rtl="0" algn="ctr">
                        <a:spcBef>
                          <a:spcPts val="0"/>
                        </a:spcBef>
                        <a:spcAft>
                          <a:spcPts val="0"/>
                        </a:spcAft>
                        <a:buNone/>
                      </a:pPr>
                      <a:r>
                        <a:rPr lang="en" sz="2100" u="none" cap="none" strike="noStrike"/>
                        <a:t>--</a:t>
                      </a:r>
                      <a:endParaRPr sz="1100"/>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43%</a:t>
                      </a:r>
                      <a:endParaRPr b="0" sz="2100" u="none" cap="none" strike="noStrike">
                        <a:solidFill>
                          <a:srgbClr val="434343"/>
                        </a:solidFill>
                        <a:latin typeface="Roboto"/>
                        <a:ea typeface="Roboto"/>
                        <a:cs typeface="Roboto"/>
                        <a:sym typeface="Roboto"/>
                      </a:endParaRPr>
                    </a:p>
                  </a:txBody>
                  <a:tcPr marT="19050" marB="19050" marR="28575" marL="28575" anchor="b"/>
                </a:tc>
                <a:tc>
                  <a:txBody>
                    <a:bodyPr/>
                    <a:lstStyle/>
                    <a:p>
                      <a:pPr indent="0" lvl="0" marL="0" marR="0" rtl="0" algn="ctr">
                        <a:spcBef>
                          <a:spcPts val="0"/>
                        </a:spcBef>
                        <a:spcAft>
                          <a:spcPts val="0"/>
                        </a:spcAft>
                        <a:buNone/>
                      </a:pPr>
                      <a:r>
                        <a:rPr b="0" lang="en" sz="2100" u="none" cap="none" strike="noStrike">
                          <a:solidFill>
                            <a:srgbClr val="434343"/>
                          </a:solidFill>
                        </a:rPr>
                        <a:t>21%</a:t>
                      </a:r>
                      <a:endParaRPr b="0" sz="2100" u="none" cap="none" strike="noStrike">
                        <a:solidFill>
                          <a:srgbClr val="434343"/>
                        </a:solidFill>
                        <a:latin typeface="Roboto"/>
                        <a:ea typeface="Roboto"/>
                        <a:cs typeface="Roboto"/>
                        <a:sym typeface="Roboto"/>
                      </a:endParaRPr>
                    </a:p>
                  </a:txBody>
                  <a:tcPr marT="19050" marB="19050" marR="28575" marL="28575" anchor="b"/>
                </a:tc>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pic>
        <p:nvPicPr>
          <p:cNvPr descr="Cover image for Enhancing Inclusion, Diversity, Equity and Accessibility (IDEA) in Open Educational Resources (OER)" id="618" name="Google Shape;618;p84"/>
          <p:cNvPicPr preferRelativeResize="0"/>
          <p:nvPr/>
        </p:nvPicPr>
        <p:blipFill rotWithShape="1">
          <a:blip r:embed="rId3">
            <a:alphaModFix/>
          </a:blip>
          <a:srcRect b="0" l="0" r="0" t="0"/>
          <a:stretch/>
        </p:blipFill>
        <p:spPr>
          <a:xfrm>
            <a:off x="6843852" y="1709275"/>
            <a:ext cx="2300148" cy="3453675"/>
          </a:xfrm>
          <a:prstGeom prst="rect">
            <a:avLst/>
          </a:prstGeom>
          <a:noFill/>
          <a:ln>
            <a:noFill/>
          </a:ln>
        </p:spPr>
      </p:pic>
      <p:sp>
        <p:nvSpPr>
          <p:cNvPr id="619" name="Google Shape;619;p84"/>
          <p:cNvSpPr txBox="1"/>
          <p:nvPr/>
        </p:nvSpPr>
        <p:spPr>
          <a:xfrm>
            <a:off x="116575" y="70075"/>
            <a:ext cx="7782600" cy="1639200"/>
          </a:xfrm>
          <a:prstGeom prst="rect">
            <a:avLst/>
          </a:prstGeom>
          <a:solidFill>
            <a:schemeClr val="lt1"/>
          </a:solid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i="1" lang="en" sz="3400">
                <a:solidFill>
                  <a:schemeClr val="dk1"/>
                </a:solidFill>
                <a:latin typeface="Georgia"/>
                <a:ea typeface="Georgia"/>
                <a:cs typeface="Georgia"/>
                <a:sym typeface="Georgia"/>
              </a:rPr>
              <a:t>How is your team </a:t>
            </a:r>
            <a:r>
              <a:rPr b="0" i="1" lang="en" sz="3400">
                <a:solidFill>
                  <a:schemeClr val="dk1"/>
                </a:solidFill>
                <a:latin typeface="Georgia"/>
                <a:ea typeface="Georgia"/>
                <a:cs typeface="Georgia"/>
                <a:sym typeface="Georgia"/>
              </a:rPr>
              <a:t>infusing diversity, relevant and current examples, and/or local cultures into your project?</a:t>
            </a:r>
            <a:endParaRPr b="0" i="1" sz="3400">
              <a:solidFill>
                <a:schemeClr val="dk1"/>
              </a:solidFill>
              <a:latin typeface="Calibri"/>
              <a:ea typeface="Calibri"/>
              <a:cs typeface="Calibri"/>
              <a:sym typeface="Calibri"/>
            </a:endParaRPr>
          </a:p>
        </p:txBody>
      </p:sp>
      <p:sp>
        <p:nvSpPr>
          <p:cNvPr id="620" name="Google Shape;620;p84"/>
          <p:cNvSpPr txBox="1"/>
          <p:nvPr/>
        </p:nvSpPr>
        <p:spPr>
          <a:xfrm>
            <a:off x="493825" y="1767075"/>
            <a:ext cx="6249600" cy="34110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2"/>
              </a:buClr>
              <a:buSzPts val="1800"/>
              <a:buAutoNum type="arabicPeriod"/>
            </a:pPr>
            <a:r>
              <a:rPr lang="en" sz="1800">
                <a:solidFill>
                  <a:schemeClr val="dk2"/>
                </a:solidFill>
              </a:rPr>
              <a:t>Supplement existing content with current, relevant, local examples</a:t>
            </a:r>
            <a:endParaRPr sz="1800">
              <a:solidFill>
                <a:schemeClr val="dk2"/>
              </a:solidFill>
            </a:endParaRPr>
          </a:p>
          <a:p>
            <a:pPr indent="-342900" lvl="0" marL="457200" rtl="0" algn="l">
              <a:lnSpc>
                <a:spcPct val="115000"/>
              </a:lnSpc>
              <a:spcBef>
                <a:spcPts val="0"/>
              </a:spcBef>
              <a:spcAft>
                <a:spcPts val="0"/>
              </a:spcAft>
              <a:buClr>
                <a:schemeClr val="dk2"/>
              </a:buClr>
              <a:buSzPts val="1800"/>
              <a:buAutoNum type="arabicPeriod"/>
            </a:pPr>
            <a:r>
              <a:rPr lang="en" sz="1800">
                <a:solidFill>
                  <a:schemeClr val="dk2"/>
                </a:solidFill>
              </a:rPr>
              <a:t>Opportunities to infuse diversity throughout with “Feature Boxes” &amp; more </a:t>
            </a:r>
            <a:endParaRPr sz="1800">
              <a:solidFill>
                <a:schemeClr val="dk2"/>
              </a:solidFill>
            </a:endParaRPr>
          </a:p>
          <a:p>
            <a:pPr indent="-342900" lvl="0" marL="457200" rtl="0" algn="l">
              <a:lnSpc>
                <a:spcPct val="115000"/>
              </a:lnSpc>
              <a:spcBef>
                <a:spcPts val="0"/>
              </a:spcBef>
              <a:spcAft>
                <a:spcPts val="0"/>
              </a:spcAft>
              <a:buClr>
                <a:schemeClr val="dk2"/>
              </a:buClr>
              <a:buSzPts val="1800"/>
              <a:buAutoNum type="arabicPeriod"/>
            </a:pPr>
            <a:r>
              <a:rPr lang="en" sz="1800">
                <a:solidFill>
                  <a:schemeClr val="dk2"/>
                </a:solidFill>
              </a:rPr>
              <a:t>Assessments, Quiz Banks, Tests, etc.</a:t>
            </a:r>
            <a:endParaRPr sz="1800">
              <a:solidFill>
                <a:schemeClr val="dk2"/>
              </a:solidFill>
            </a:endParaRPr>
          </a:p>
          <a:p>
            <a:pPr indent="0" lvl="0" marL="0" rtl="0" algn="l">
              <a:lnSpc>
                <a:spcPct val="115000"/>
              </a:lnSpc>
              <a:spcBef>
                <a:spcPts val="1200"/>
              </a:spcBef>
              <a:spcAft>
                <a:spcPts val="0"/>
              </a:spcAft>
              <a:buNone/>
            </a:pPr>
            <a:r>
              <a:rPr lang="en" sz="1800" u="sng">
                <a:solidFill>
                  <a:schemeClr val="hlink"/>
                </a:solidFill>
                <a:hlinkClick r:id="rId4"/>
              </a:rPr>
              <a:t>https://usq.pressbooks.pub/diversityandinclusionforoer/</a:t>
            </a:r>
            <a:endParaRPr sz="1800">
              <a:solidFill>
                <a:schemeClr val="dk2"/>
              </a:solidFill>
            </a:endParaRPr>
          </a:p>
          <a:p>
            <a:pPr indent="0" lvl="0" marL="0" rtl="0" algn="l">
              <a:lnSpc>
                <a:spcPct val="115000"/>
              </a:lnSpc>
              <a:spcBef>
                <a:spcPts val="1200"/>
              </a:spcBef>
              <a:spcAft>
                <a:spcPts val="0"/>
              </a:spcAft>
              <a:buNone/>
            </a:pPr>
            <a:r>
              <a:rPr lang="en" sz="1800">
                <a:solidFill>
                  <a:schemeClr val="dk2"/>
                </a:solidFill>
              </a:rPr>
              <a:t>An adaptation and expansion of OpenStax’ </a:t>
            </a:r>
            <a:r>
              <a:rPr lang="en" sz="1800" u="sng">
                <a:solidFill>
                  <a:schemeClr val="hlink"/>
                </a:solidFill>
                <a:hlinkClick r:id="rId5"/>
              </a:rPr>
              <a:t>Improving Representation and Diversity in OER Materials</a:t>
            </a:r>
            <a:endParaRPr sz="1800">
              <a:solidFill>
                <a:schemeClr val="dk2"/>
              </a:solidFill>
            </a:endParaRPr>
          </a:p>
          <a:p>
            <a:pPr indent="0" lvl="0" marL="0" rtl="0" algn="l">
              <a:spcBef>
                <a:spcPts val="120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625" name="Shape 625"/>
        <p:cNvGrpSpPr/>
        <p:nvPr/>
      </p:nvGrpSpPr>
      <p:grpSpPr>
        <a:xfrm>
          <a:off x="0" y="0"/>
          <a:ext cx="0" cy="0"/>
          <a:chOff x="0" y="0"/>
          <a:chExt cx="0" cy="0"/>
        </a:xfrm>
      </p:grpSpPr>
      <p:sp>
        <p:nvSpPr>
          <p:cNvPr id="626" name="Google Shape;626;p85"/>
          <p:cNvSpPr txBox="1"/>
          <p:nvPr/>
        </p:nvSpPr>
        <p:spPr>
          <a:xfrm>
            <a:off x="3400800" y="4704900"/>
            <a:ext cx="5743200" cy="4386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1200" u="sng">
                <a:solidFill>
                  <a:schemeClr val="hlink"/>
                </a:solidFill>
                <a:latin typeface="Karla"/>
                <a:ea typeface="Karla"/>
                <a:cs typeface="Karla"/>
                <a:sym typeface="Karla"/>
                <a:hlinkClick r:id="rId3"/>
              </a:rPr>
              <a:t>Self-Publishing Guide</a:t>
            </a:r>
            <a:r>
              <a:rPr b="0" i="0" lang="en" sz="1200">
                <a:solidFill>
                  <a:schemeClr val="lt1"/>
                </a:solidFill>
                <a:latin typeface="Karla"/>
                <a:ea typeface="Karla"/>
                <a:cs typeface="Karla"/>
                <a:sym typeface="Karla"/>
              </a:rPr>
              <a:t> by BCcampus is licensed under a </a:t>
            </a:r>
            <a:r>
              <a:rPr b="0" i="0" lang="en" sz="1200" u="sng">
                <a:solidFill>
                  <a:schemeClr val="hlink"/>
                </a:solidFill>
                <a:latin typeface="Karla"/>
                <a:ea typeface="Karla"/>
                <a:cs typeface="Karla"/>
                <a:sym typeface="Karla"/>
                <a:hlinkClick r:id="rId4"/>
              </a:rPr>
              <a:t>Creative Commons Attribution 4.0 International License</a:t>
            </a:r>
            <a:r>
              <a:rPr b="0" i="0" lang="en" sz="1200">
                <a:solidFill>
                  <a:schemeClr val="lt1"/>
                </a:solidFill>
                <a:latin typeface="Karla"/>
                <a:ea typeface="Karla"/>
                <a:cs typeface="Karla"/>
                <a:sym typeface="Karla"/>
              </a:rPr>
              <a:t>, except where otherwise noted.</a:t>
            </a:r>
            <a:endParaRPr sz="1200">
              <a:solidFill>
                <a:schemeClr val="lt1"/>
              </a:solidFill>
              <a:latin typeface="Calibri"/>
              <a:ea typeface="Calibri"/>
              <a:cs typeface="Calibri"/>
              <a:sym typeface="Calibri"/>
            </a:endParaRPr>
          </a:p>
        </p:txBody>
      </p:sp>
      <p:pic>
        <p:nvPicPr>
          <p:cNvPr id="627" name="Google Shape;627;p85"/>
          <p:cNvPicPr preferRelativeResize="0"/>
          <p:nvPr/>
        </p:nvPicPr>
        <p:blipFill>
          <a:blip r:embed="rId5">
            <a:alphaModFix/>
          </a:blip>
          <a:stretch>
            <a:fillRect/>
          </a:stretch>
        </p:blipFill>
        <p:spPr>
          <a:xfrm>
            <a:off x="802205" y="0"/>
            <a:ext cx="7539594" cy="470489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32" name="Shape 632"/>
        <p:cNvGrpSpPr/>
        <p:nvPr/>
      </p:nvGrpSpPr>
      <p:grpSpPr>
        <a:xfrm>
          <a:off x="0" y="0"/>
          <a:ext cx="0" cy="0"/>
          <a:chOff x="0" y="0"/>
          <a:chExt cx="0" cy="0"/>
        </a:xfrm>
      </p:grpSpPr>
      <p:sp>
        <p:nvSpPr>
          <p:cNvPr id="633" name="Google Shape;633;p86"/>
          <p:cNvSpPr/>
          <p:nvPr/>
        </p:nvSpPr>
        <p:spPr>
          <a:xfrm>
            <a:off x="245660" y="241299"/>
            <a:ext cx="5293730" cy="14732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4" name="Google Shape;634;p86"/>
          <p:cNvSpPr txBox="1"/>
          <p:nvPr>
            <p:ph type="title"/>
          </p:nvPr>
        </p:nvSpPr>
        <p:spPr>
          <a:xfrm>
            <a:off x="393192" y="368445"/>
            <a:ext cx="4945642" cy="1218908"/>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FFFFFF"/>
              </a:buClr>
              <a:buSzPts val="3300"/>
              <a:buFont typeface="Calibri"/>
              <a:buNone/>
            </a:pPr>
            <a:r>
              <a:rPr lang="en">
                <a:solidFill>
                  <a:srgbClr val="FFFFFF"/>
                </a:solidFill>
              </a:rPr>
              <a:t>Final Touches: The Cover</a:t>
            </a:r>
            <a:endParaRPr/>
          </a:p>
        </p:txBody>
      </p:sp>
      <p:pic>
        <p:nvPicPr>
          <p:cNvPr descr="The cover image for BC Reads: Adult Literacy Fundamentals" id="635" name="Google Shape;635;p86"/>
          <p:cNvPicPr preferRelativeResize="0"/>
          <p:nvPr/>
        </p:nvPicPr>
        <p:blipFill rotWithShape="1">
          <a:blip r:embed="rId3">
            <a:alphaModFix/>
          </a:blip>
          <a:srcRect b="1" l="0" r="2" t="8348"/>
          <a:stretch/>
        </p:blipFill>
        <p:spPr>
          <a:xfrm>
            <a:off x="245659" y="1841177"/>
            <a:ext cx="2582101" cy="3060191"/>
          </a:xfrm>
          <a:prstGeom prst="rect">
            <a:avLst/>
          </a:prstGeom>
          <a:noFill/>
          <a:ln>
            <a:noFill/>
          </a:ln>
        </p:spPr>
      </p:pic>
      <p:pic>
        <p:nvPicPr>
          <p:cNvPr descr="The cover image for Introduction to Tourism and Hospitality in BC" id="636" name="Google Shape;636;p86"/>
          <p:cNvPicPr preferRelativeResize="0"/>
          <p:nvPr/>
        </p:nvPicPr>
        <p:blipFill rotWithShape="1">
          <a:blip r:embed="rId4">
            <a:alphaModFix/>
          </a:blip>
          <a:srcRect b="2974" l="0" r="2" t="5376"/>
          <a:stretch/>
        </p:blipFill>
        <p:spPr>
          <a:xfrm>
            <a:off x="2956695" y="1841176"/>
            <a:ext cx="2582102" cy="3060191"/>
          </a:xfrm>
          <a:prstGeom prst="rect">
            <a:avLst/>
          </a:prstGeom>
          <a:noFill/>
          <a:ln>
            <a:noFill/>
          </a:ln>
        </p:spPr>
      </p:pic>
      <p:sp>
        <p:nvSpPr>
          <p:cNvPr id="637" name="Google Shape;637;p86"/>
          <p:cNvSpPr/>
          <p:nvPr/>
        </p:nvSpPr>
        <p:spPr>
          <a:xfrm>
            <a:off x="5667731" y="241299"/>
            <a:ext cx="3234970" cy="4660900"/>
          </a:xfrm>
          <a:prstGeom prst="rect">
            <a:avLst/>
          </a:prstGeom>
          <a:solidFill>
            <a:srgbClr val="595959"/>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chemeClr val="lt1"/>
              </a:buClr>
              <a:buSzPts val="1400"/>
              <a:buFont typeface="Calibri"/>
              <a:buNone/>
            </a:pPr>
            <a:r>
              <a:t/>
            </a:r>
            <a:endParaRPr b="0" i="0" sz="1400" u="none" cap="none" strike="noStrike">
              <a:solidFill>
                <a:srgbClr val="FFFFFF"/>
              </a:solidFill>
              <a:latin typeface="Calibri"/>
              <a:ea typeface="Calibri"/>
              <a:cs typeface="Calibri"/>
              <a:sym typeface="Calibri"/>
            </a:endParaRPr>
          </a:p>
        </p:txBody>
      </p:sp>
      <p:sp>
        <p:nvSpPr>
          <p:cNvPr id="638" name="Google Shape;638;p86"/>
          <p:cNvSpPr txBox="1"/>
          <p:nvPr>
            <p:ph idx="1" type="body"/>
          </p:nvPr>
        </p:nvSpPr>
        <p:spPr>
          <a:xfrm>
            <a:off x="5968480" y="572642"/>
            <a:ext cx="2633472" cy="3998214"/>
          </a:xfrm>
          <a:prstGeom prst="rect">
            <a:avLst/>
          </a:prstGeom>
          <a:noFill/>
          <a:ln>
            <a:noFill/>
          </a:ln>
        </p:spPr>
        <p:txBody>
          <a:bodyPr anchorCtr="0" anchor="ctr" bIns="34275" lIns="68575" spcFirstLastPara="1" rIns="68575" wrap="square" tIns="34275">
            <a:normAutofit/>
          </a:bodyPr>
          <a:lstStyle/>
          <a:p>
            <a:pPr indent="-171450" lvl="0" marL="177800" rtl="0" algn="l">
              <a:lnSpc>
                <a:spcPct val="90000"/>
              </a:lnSpc>
              <a:spcBef>
                <a:spcPts val="0"/>
              </a:spcBef>
              <a:spcAft>
                <a:spcPts val="0"/>
              </a:spcAft>
              <a:buClr>
                <a:schemeClr val="lt1"/>
              </a:buClr>
              <a:buSzPts val="2100"/>
              <a:buFont typeface="Arial"/>
              <a:buChar char="•"/>
            </a:pPr>
            <a:r>
              <a:rPr b="0" i="0" lang="en">
                <a:solidFill>
                  <a:schemeClr val="lt1"/>
                </a:solidFill>
              </a:rPr>
              <a:t>Textbook title</a:t>
            </a:r>
            <a:endParaRPr/>
          </a:p>
          <a:p>
            <a:pPr indent="-171450" lvl="0" marL="177800" rtl="0" algn="l">
              <a:lnSpc>
                <a:spcPct val="90000"/>
              </a:lnSpc>
              <a:spcBef>
                <a:spcPts val="800"/>
              </a:spcBef>
              <a:spcAft>
                <a:spcPts val="0"/>
              </a:spcAft>
              <a:buClr>
                <a:schemeClr val="lt1"/>
              </a:buClr>
              <a:buSzPts val="2100"/>
              <a:buFont typeface="Arial"/>
              <a:buChar char="•"/>
            </a:pPr>
            <a:r>
              <a:rPr b="0" i="0" lang="en">
                <a:solidFill>
                  <a:schemeClr val="lt1"/>
                </a:solidFill>
              </a:rPr>
              <a:t>Subtitle</a:t>
            </a:r>
            <a:endParaRPr/>
          </a:p>
          <a:p>
            <a:pPr indent="-171450" lvl="0" marL="177800" rtl="0" algn="l">
              <a:lnSpc>
                <a:spcPct val="90000"/>
              </a:lnSpc>
              <a:spcBef>
                <a:spcPts val="800"/>
              </a:spcBef>
              <a:spcAft>
                <a:spcPts val="0"/>
              </a:spcAft>
              <a:buClr>
                <a:schemeClr val="lt1"/>
              </a:buClr>
              <a:buSzPts val="2100"/>
              <a:buFont typeface="Arial"/>
              <a:buChar char="•"/>
            </a:pPr>
            <a:r>
              <a:rPr b="0" i="0" lang="en">
                <a:solidFill>
                  <a:schemeClr val="lt1"/>
                </a:solidFill>
              </a:rPr>
              <a:t>Edition number and type (if relevant)</a:t>
            </a:r>
            <a:endParaRPr/>
          </a:p>
          <a:p>
            <a:pPr indent="-171450" lvl="0" marL="177800" rtl="0" algn="l">
              <a:lnSpc>
                <a:spcPct val="90000"/>
              </a:lnSpc>
              <a:spcBef>
                <a:spcPts val="800"/>
              </a:spcBef>
              <a:spcAft>
                <a:spcPts val="0"/>
              </a:spcAft>
              <a:buClr>
                <a:schemeClr val="lt1"/>
              </a:buClr>
              <a:buSzPts val="2100"/>
              <a:buFont typeface="Arial"/>
              <a:buChar char="•"/>
            </a:pPr>
            <a:r>
              <a:rPr b="0" i="0" lang="en">
                <a:solidFill>
                  <a:schemeClr val="lt1"/>
                </a:solidFill>
              </a:rPr>
              <a:t>Author(s) or editor</a:t>
            </a:r>
            <a:endParaRPr/>
          </a:p>
          <a:p>
            <a:pPr indent="-171450" lvl="0" marL="177800" rtl="0" algn="l">
              <a:lnSpc>
                <a:spcPct val="90000"/>
              </a:lnSpc>
              <a:spcBef>
                <a:spcPts val="800"/>
              </a:spcBef>
              <a:spcAft>
                <a:spcPts val="0"/>
              </a:spcAft>
              <a:buClr>
                <a:schemeClr val="lt1"/>
              </a:buClr>
              <a:buSzPts val="2100"/>
              <a:buFont typeface="Arial"/>
              <a:buChar char="•"/>
            </a:pPr>
            <a:r>
              <a:rPr b="0" i="0" lang="en">
                <a:solidFill>
                  <a:schemeClr val="lt1"/>
                </a:solidFill>
              </a:rPr>
              <a:t>Name of institution sponsor or funder</a:t>
            </a:r>
            <a:endParaRPr/>
          </a:p>
          <a:p>
            <a:pPr indent="-171450" lvl="0" marL="177800" rtl="0" algn="l">
              <a:lnSpc>
                <a:spcPct val="90000"/>
              </a:lnSpc>
              <a:spcBef>
                <a:spcPts val="800"/>
              </a:spcBef>
              <a:spcAft>
                <a:spcPts val="1200"/>
              </a:spcAft>
              <a:buClr>
                <a:schemeClr val="lt1"/>
              </a:buClr>
              <a:buSzPts val="2100"/>
              <a:buFont typeface="Arial"/>
              <a:buChar char="•"/>
            </a:pPr>
            <a:r>
              <a:rPr b="0" i="0" lang="en">
                <a:solidFill>
                  <a:schemeClr val="lt1"/>
                </a:solidFill>
              </a:rPr>
              <a:t>Attribution statement for cover art</a:t>
            </a:r>
            <a:endParaRPr/>
          </a:p>
        </p:txBody>
      </p:sp>
      <p:sp>
        <p:nvSpPr>
          <p:cNvPr id="639" name="Google Shape;639;p86"/>
          <p:cNvSpPr txBox="1"/>
          <p:nvPr/>
        </p:nvSpPr>
        <p:spPr>
          <a:xfrm>
            <a:off x="6268365" y="4517156"/>
            <a:ext cx="2598900" cy="346200"/>
          </a:xfrm>
          <a:prstGeom prst="rect">
            <a:avLst/>
          </a:prstGeom>
          <a:noFill/>
          <a:ln>
            <a:noFill/>
          </a:ln>
        </p:spPr>
        <p:txBody>
          <a:bodyPr anchorCtr="0" anchor="t" bIns="34275" lIns="68575" spcFirstLastPara="1" rIns="68575" wrap="square" tIns="34275">
            <a:spAutoFit/>
          </a:bodyPr>
          <a:lstStyle/>
          <a:p>
            <a:pPr indent="0" lvl="0" marL="0" marR="0" rtl="0" algn="r">
              <a:spcBef>
                <a:spcPts val="0"/>
              </a:spcBef>
              <a:spcAft>
                <a:spcPts val="0"/>
              </a:spcAft>
              <a:buNone/>
            </a:pPr>
            <a:r>
              <a:rPr b="0" i="0" lang="en" sz="600" u="sng">
                <a:solidFill>
                  <a:schemeClr val="hlink"/>
                </a:solidFill>
                <a:latin typeface="Karla"/>
                <a:ea typeface="Karla"/>
                <a:cs typeface="Karla"/>
                <a:sym typeface="Karla"/>
                <a:hlinkClick r:id="rId5"/>
              </a:rPr>
              <a:t>Self-Publishing Guide</a:t>
            </a:r>
            <a:r>
              <a:rPr b="0" i="0" lang="en" sz="600">
                <a:solidFill>
                  <a:schemeClr val="lt1"/>
                </a:solidFill>
                <a:latin typeface="Karla"/>
                <a:ea typeface="Karla"/>
                <a:cs typeface="Karla"/>
                <a:sym typeface="Karla"/>
              </a:rPr>
              <a:t> by BCcampus is licensed under a </a:t>
            </a:r>
            <a:r>
              <a:rPr b="0" i="0" lang="en" sz="600" u="sng">
                <a:solidFill>
                  <a:schemeClr val="hlink"/>
                </a:solidFill>
                <a:latin typeface="Karla"/>
                <a:ea typeface="Karla"/>
                <a:cs typeface="Karla"/>
                <a:sym typeface="Karla"/>
                <a:hlinkClick r:id="rId6"/>
              </a:rPr>
              <a:t>Creative Commons Attribution 4.0 International License</a:t>
            </a:r>
            <a:r>
              <a:rPr b="0" i="0" lang="en" sz="600">
                <a:solidFill>
                  <a:schemeClr val="lt1"/>
                </a:solidFill>
                <a:latin typeface="Karla"/>
                <a:ea typeface="Karla"/>
                <a:cs typeface="Karla"/>
                <a:sym typeface="Karla"/>
              </a:rPr>
              <a:t>, except where otherwise noted.</a:t>
            </a:r>
            <a:endParaRPr sz="6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Thank You!</a:t>
            </a:r>
            <a:endParaRPr/>
          </a:p>
        </p:txBody>
      </p:sp>
      <p:sp>
        <p:nvSpPr>
          <p:cNvPr id="645" name="Google Shape;645;p8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646" name="Google Shape;646;p87"/>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sp>
        <p:nvSpPr>
          <p:cNvPr id="651" name="Google Shape;651;p88"/>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Questions?</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sp>
        <p:nvSpPr>
          <p:cNvPr id="656" name="Google Shape;656;p8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Reminders	</a:t>
            </a:r>
            <a:endParaRPr/>
          </a:p>
        </p:txBody>
      </p:sp>
      <p:sp>
        <p:nvSpPr>
          <p:cNvPr id="657" name="Google Shape;657;p8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658" name="Google Shape;658;p8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Char char="●"/>
            </a:pPr>
            <a:r>
              <a:rPr lang="en"/>
              <a:t>TBR’s </a:t>
            </a:r>
            <a:r>
              <a:rPr lang="en" u="sng">
                <a:solidFill>
                  <a:schemeClr val="hlink"/>
                </a:solidFill>
                <a:hlinkClick r:id="rId3"/>
              </a:rPr>
              <a:t>We All Rise Conference</a:t>
            </a:r>
            <a:r>
              <a:rPr lang="en"/>
              <a:t> - October 19-20 in Murfreesboro, TN. </a:t>
            </a:r>
            <a:endParaRPr/>
          </a:p>
          <a:p>
            <a:pPr indent="-342900" lvl="0" marL="457200" rtl="0" algn="l">
              <a:spcBef>
                <a:spcPts val="0"/>
              </a:spcBef>
              <a:spcAft>
                <a:spcPts val="0"/>
              </a:spcAft>
              <a:buSzPts val="1800"/>
              <a:buChar char="●"/>
            </a:pPr>
            <a:r>
              <a:rPr lang="en"/>
              <a:t>Join the </a:t>
            </a:r>
            <a:r>
              <a:rPr lang="en" u="sng">
                <a:solidFill>
                  <a:schemeClr val="hlink"/>
                </a:solidFill>
                <a:hlinkClick r:id="rId4"/>
              </a:rPr>
              <a:t>TN Textbook Affordability Listserv</a:t>
            </a:r>
            <a:r>
              <a:rPr lang="en"/>
              <a:t> </a:t>
            </a:r>
            <a:endParaRPr/>
          </a:p>
          <a:p>
            <a:pPr indent="-342900" lvl="0" marL="457200" rtl="0" algn="l">
              <a:spcBef>
                <a:spcPts val="0"/>
              </a:spcBef>
              <a:spcAft>
                <a:spcPts val="0"/>
              </a:spcAft>
              <a:buSzPts val="1800"/>
              <a:buChar char="●"/>
            </a:pPr>
            <a:r>
              <a:rPr lang="en"/>
              <a:t>Join the </a:t>
            </a:r>
            <a:r>
              <a:rPr lang="en" u="sng">
                <a:solidFill>
                  <a:schemeClr val="hlink"/>
                </a:solidFill>
                <a:hlinkClick r:id="rId5"/>
              </a:rPr>
              <a:t>TN Open Education Hub</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1"/>
          <p:cNvSpPr txBox="1"/>
          <p:nvPr>
            <p:ph type="title"/>
          </p:nvPr>
        </p:nvSpPr>
        <p:spPr>
          <a:xfrm>
            <a:off x="1909950" y="89800"/>
            <a:ext cx="5324100" cy="6093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Textbook Affordability Programs</a:t>
            </a:r>
            <a:endParaRPr/>
          </a:p>
        </p:txBody>
      </p:sp>
      <p:pic>
        <p:nvPicPr>
          <p:cNvPr id="187" name="Google Shape;187;p31"/>
          <p:cNvPicPr preferRelativeResize="0"/>
          <p:nvPr/>
        </p:nvPicPr>
        <p:blipFill rotWithShape="1">
          <a:blip r:embed="rId3">
            <a:alphaModFix/>
          </a:blip>
          <a:srcRect b="0" l="28464" r="28282" t="0"/>
          <a:stretch/>
        </p:blipFill>
        <p:spPr>
          <a:xfrm>
            <a:off x="2113675" y="518525"/>
            <a:ext cx="4916651" cy="47052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p32"/>
          <p:cNvPicPr preferRelativeResize="0"/>
          <p:nvPr/>
        </p:nvPicPr>
        <p:blipFill>
          <a:blip r:embed="rId3">
            <a:alphaModFix/>
          </a:blip>
          <a:stretch>
            <a:fillRect/>
          </a:stretch>
        </p:blipFill>
        <p:spPr>
          <a:xfrm>
            <a:off x="0" y="-1714500"/>
            <a:ext cx="9144000" cy="6858000"/>
          </a:xfrm>
          <a:prstGeom prst="rect">
            <a:avLst/>
          </a:prstGeom>
          <a:noFill/>
          <a:ln>
            <a:noFill/>
          </a:ln>
        </p:spPr>
      </p:pic>
      <p:sp>
        <p:nvSpPr>
          <p:cNvPr id="193" name="Google Shape;193;p32"/>
          <p:cNvSpPr txBox="1"/>
          <p:nvPr>
            <p:ph type="title"/>
          </p:nvPr>
        </p:nvSpPr>
        <p:spPr>
          <a:xfrm>
            <a:off x="249275" y="197960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a:solidFill>
                  <a:schemeClr val="lt1"/>
                </a:solidFill>
              </a:rPr>
              <a:t>What is (and isn’t) OER?</a:t>
            </a:r>
            <a:endParaRPr b="1">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C3C3C"/>
        </a:solidFill>
      </p:bgPr>
    </p:bg>
    <p:spTree>
      <p:nvGrpSpPr>
        <p:cNvPr id="198" name="Shape 198"/>
        <p:cNvGrpSpPr/>
        <p:nvPr/>
      </p:nvGrpSpPr>
      <p:grpSpPr>
        <a:xfrm>
          <a:off x="0" y="0"/>
          <a:ext cx="0" cy="0"/>
          <a:chOff x="0" y="0"/>
          <a:chExt cx="0" cy="0"/>
        </a:xfrm>
      </p:grpSpPr>
      <p:grpSp>
        <p:nvGrpSpPr>
          <p:cNvPr id="199" name="Google Shape;199;p33"/>
          <p:cNvGrpSpPr/>
          <p:nvPr/>
        </p:nvGrpSpPr>
        <p:grpSpPr>
          <a:xfrm>
            <a:off x="1122823" y="939158"/>
            <a:ext cx="6898245" cy="2538094"/>
            <a:chOff x="1271464" y="1252211"/>
            <a:chExt cx="9197660" cy="3384126"/>
          </a:xfrm>
        </p:grpSpPr>
        <p:grpSp>
          <p:nvGrpSpPr>
            <p:cNvPr id="200" name="Google Shape;200;p33"/>
            <p:cNvGrpSpPr/>
            <p:nvPr/>
          </p:nvGrpSpPr>
          <p:grpSpPr>
            <a:xfrm>
              <a:off x="8760296" y="3511801"/>
              <a:ext cx="1708828" cy="1124536"/>
              <a:chOff x="2829106" y="4941168"/>
              <a:chExt cx="1708828" cy="1124536"/>
            </a:xfrm>
          </p:grpSpPr>
          <p:sp>
            <p:nvSpPr>
              <p:cNvPr id="201" name="Google Shape;201;p33"/>
              <p:cNvSpPr/>
              <p:nvPr/>
            </p:nvSpPr>
            <p:spPr>
              <a:xfrm>
                <a:off x="2829106" y="4941168"/>
                <a:ext cx="664696" cy="1124536"/>
              </a:xfrm>
              <a:custGeom>
                <a:rect b="b" l="l" r="r" t="t"/>
                <a:pathLst>
                  <a:path extrusionOk="0" h="640761" w="378744">
                    <a:moveTo>
                      <a:pt x="163915" y="0"/>
                    </a:moveTo>
                    <a:cubicBezTo>
                      <a:pt x="218554" y="0"/>
                      <a:pt x="268018" y="23594"/>
                      <a:pt x="312308" y="70782"/>
                    </a:cubicBezTo>
                    <a:cubicBezTo>
                      <a:pt x="356599" y="117969"/>
                      <a:pt x="378744" y="177575"/>
                      <a:pt x="378744" y="249599"/>
                    </a:cubicBezTo>
                    <a:cubicBezTo>
                      <a:pt x="378744" y="336524"/>
                      <a:pt x="350804" y="415998"/>
                      <a:pt x="294924" y="488021"/>
                    </a:cubicBezTo>
                    <a:cubicBezTo>
                      <a:pt x="239043" y="560045"/>
                      <a:pt x="160604" y="610958"/>
                      <a:pt x="59605" y="640761"/>
                    </a:cubicBezTo>
                    <a:lnTo>
                      <a:pt x="59605" y="588606"/>
                    </a:lnTo>
                    <a:cubicBezTo>
                      <a:pt x="143219" y="541418"/>
                      <a:pt x="198064" y="498576"/>
                      <a:pt x="224142" y="460081"/>
                    </a:cubicBezTo>
                    <a:cubicBezTo>
                      <a:pt x="250219" y="421586"/>
                      <a:pt x="263258" y="377088"/>
                      <a:pt x="263258" y="326589"/>
                    </a:cubicBezTo>
                    <a:cubicBezTo>
                      <a:pt x="263258" y="303409"/>
                      <a:pt x="259119" y="286024"/>
                      <a:pt x="250840" y="274434"/>
                    </a:cubicBezTo>
                    <a:cubicBezTo>
                      <a:pt x="241734" y="262844"/>
                      <a:pt x="231799" y="257049"/>
                      <a:pt x="221037" y="257049"/>
                    </a:cubicBezTo>
                    <a:cubicBezTo>
                      <a:pt x="212759" y="257049"/>
                      <a:pt x="199513" y="260361"/>
                      <a:pt x="181300" y="266984"/>
                    </a:cubicBezTo>
                    <a:cubicBezTo>
                      <a:pt x="163087" y="273606"/>
                      <a:pt x="144874" y="276918"/>
                      <a:pt x="126662" y="276918"/>
                    </a:cubicBezTo>
                    <a:cubicBezTo>
                      <a:pt x="91892" y="276918"/>
                      <a:pt x="62089" y="264500"/>
                      <a:pt x="37253" y="239664"/>
                    </a:cubicBezTo>
                    <a:cubicBezTo>
                      <a:pt x="12418" y="214829"/>
                      <a:pt x="0" y="184612"/>
                      <a:pt x="0" y="149014"/>
                    </a:cubicBezTo>
                    <a:cubicBezTo>
                      <a:pt x="0" y="109277"/>
                      <a:pt x="15936" y="74507"/>
                      <a:pt x="47808" y="44704"/>
                    </a:cubicBezTo>
                    <a:cubicBezTo>
                      <a:pt x="79681" y="14901"/>
                      <a:pt x="118383" y="0"/>
                      <a:pt x="163915" y="0"/>
                    </a:cubicBezTo>
                    <a:close/>
                  </a:path>
                </a:pathLst>
              </a:custGeom>
              <a:solidFill>
                <a:schemeClr val="lt1">
                  <a:alpha val="1765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2" name="Google Shape;202;p33"/>
              <p:cNvSpPr/>
              <p:nvPr/>
            </p:nvSpPr>
            <p:spPr>
              <a:xfrm>
                <a:off x="3875416" y="4941168"/>
                <a:ext cx="662518" cy="1124536"/>
              </a:xfrm>
              <a:custGeom>
                <a:rect b="b" l="l" r="r" t="t"/>
                <a:pathLst>
                  <a:path extrusionOk="0" h="640761" w="377503">
                    <a:moveTo>
                      <a:pt x="158949" y="0"/>
                    </a:moveTo>
                    <a:cubicBezTo>
                      <a:pt x="215243" y="0"/>
                      <a:pt x="265742" y="24215"/>
                      <a:pt x="310446" y="72644"/>
                    </a:cubicBezTo>
                    <a:cubicBezTo>
                      <a:pt x="355151" y="121074"/>
                      <a:pt x="377503" y="180473"/>
                      <a:pt x="377503" y="250840"/>
                    </a:cubicBezTo>
                    <a:cubicBezTo>
                      <a:pt x="377503" y="333626"/>
                      <a:pt x="349976" y="410824"/>
                      <a:pt x="294924" y="482433"/>
                    </a:cubicBezTo>
                    <a:cubicBezTo>
                      <a:pt x="239872" y="554043"/>
                      <a:pt x="160190" y="606819"/>
                      <a:pt x="55881" y="640761"/>
                    </a:cubicBezTo>
                    <a:lnTo>
                      <a:pt x="55881" y="588606"/>
                    </a:lnTo>
                    <a:cubicBezTo>
                      <a:pt x="127904" y="551352"/>
                      <a:pt x="179852" y="511822"/>
                      <a:pt x="211724" y="470015"/>
                    </a:cubicBezTo>
                    <a:cubicBezTo>
                      <a:pt x="243597" y="428209"/>
                      <a:pt x="259533" y="382883"/>
                      <a:pt x="259533" y="334040"/>
                    </a:cubicBezTo>
                    <a:cubicBezTo>
                      <a:pt x="259533" y="305065"/>
                      <a:pt x="255394" y="284782"/>
                      <a:pt x="247116" y="273193"/>
                    </a:cubicBezTo>
                    <a:cubicBezTo>
                      <a:pt x="238837" y="262430"/>
                      <a:pt x="229730" y="257049"/>
                      <a:pt x="219796" y="257049"/>
                    </a:cubicBezTo>
                    <a:cubicBezTo>
                      <a:pt x="209034" y="257049"/>
                      <a:pt x="194546" y="260361"/>
                      <a:pt x="176334" y="266984"/>
                    </a:cubicBezTo>
                    <a:cubicBezTo>
                      <a:pt x="157293" y="273606"/>
                      <a:pt x="140736" y="276918"/>
                      <a:pt x="126662" y="276918"/>
                    </a:cubicBezTo>
                    <a:cubicBezTo>
                      <a:pt x="92720" y="276918"/>
                      <a:pt x="63124" y="264086"/>
                      <a:pt x="37875" y="238423"/>
                    </a:cubicBezTo>
                    <a:cubicBezTo>
                      <a:pt x="12625" y="212759"/>
                      <a:pt x="0" y="182128"/>
                      <a:pt x="0" y="146531"/>
                    </a:cubicBezTo>
                    <a:cubicBezTo>
                      <a:pt x="0" y="106793"/>
                      <a:pt x="15316" y="72437"/>
                      <a:pt x="45946" y="43462"/>
                    </a:cubicBezTo>
                    <a:cubicBezTo>
                      <a:pt x="76577" y="14487"/>
                      <a:pt x="114244" y="0"/>
                      <a:pt x="158949" y="0"/>
                    </a:cubicBezTo>
                    <a:close/>
                  </a:path>
                </a:pathLst>
              </a:custGeom>
              <a:solidFill>
                <a:schemeClr val="lt1">
                  <a:alpha val="1765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203" name="Google Shape;203;p33"/>
            <p:cNvGrpSpPr/>
            <p:nvPr/>
          </p:nvGrpSpPr>
          <p:grpSpPr>
            <a:xfrm>
              <a:off x="1271464" y="1252211"/>
              <a:ext cx="1708827" cy="1124537"/>
              <a:chOff x="839416" y="4941168"/>
              <a:chExt cx="1708827" cy="1124537"/>
            </a:xfrm>
          </p:grpSpPr>
          <p:sp>
            <p:nvSpPr>
              <p:cNvPr id="204" name="Google Shape;204;p33"/>
              <p:cNvSpPr/>
              <p:nvPr/>
            </p:nvSpPr>
            <p:spPr>
              <a:xfrm>
                <a:off x="839416" y="4941168"/>
                <a:ext cx="662516" cy="1122356"/>
              </a:xfrm>
              <a:custGeom>
                <a:rect b="b" l="l" r="r" t="t"/>
                <a:pathLst>
                  <a:path extrusionOk="0" h="639519" w="377502">
                    <a:moveTo>
                      <a:pt x="321622" y="0"/>
                    </a:moveTo>
                    <a:lnTo>
                      <a:pt x="321622" y="50913"/>
                    </a:lnTo>
                    <a:cubicBezTo>
                      <a:pt x="248770" y="88994"/>
                      <a:pt x="196615" y="128732"/>
                      <a:pt x="165157" y="170124"/>
                    </a:cubicBezTo>
                    <a:cubicBezTo>
                      <a:pt x="133699" y="211517"/>
                      <a:pt x="117969" y="256635"/>
                      <a:pt x="117969" y="305479"/>
                    </a:cubicBezTo>
                    <a:cubicBezTo>
                      <a:pt x="117969" y="334454"/>
                      <a:pt x="122109" y="354322"/>
                      <a:pt x="130387" y="365085"/>
                    </a:cubicBezTo>
                    <a:cubicBezTo>
                      <a:pt x="137838" y="376675"/>
                      <a:pt x="146944" y="382470"/>
                      <a:pt x="157706" y="382470"/>
                    </a:cubicBezTo>
                    <a:cubicBezTo>
                      <a:pt x="168469" y="382470"/>
                      <a:pt x="182956" y="379365"/>
                      <a:pt x="201169" y="373156"/>
                    </a:cubicBezTo>
                    <a:cubicBezTo>
                      <a:pt x="219382" y="366947"/>
                      <a:pt x="235939" y="363843"/>
                      <a:pt x="250840" y="363843"/>
                    </a:cubicBezTo>
                    <a:cubicBezTo>
                      <a:pt x="284782" y="363843"/>
                      <a:pt x="314378" y="376468"/>
                      <a:pt x="339628" y="401717"/>
                    </a:cubicBezTo>
                    <a:cubicBezTo>
                      <a:pt x="364877" y="426967"/>
                      <a:pt x="377502" y="457804"/>
                      <a:pt x="377502" y="494230"/>
                    </a:cubicBezTo>
                    <a:cubicBezTo>
                      <a:pt x="377502" y="533967"/>
                      <a:pt x="362187" y="568116"/>
                      <a:pt x="331556" y="596677"/>
                    </a:cubicBezTo>
                    <a:cubicBezTo>
                      <a:pt x="300925" y="625238"/>
                      <a:pt x="262844" y="639519"/>
                      <a:pt x="217312" y="639519"/>
                    </a:cubicBezTo>
                    <a:cubicBezTo>
                      <a:pt x="161846" y="639519"/>
                      <a:pt x="111760" y="615511"/>
                      <a:pt x="67056" y="567495"/>
                    </a:cubicBezTo>
                    <a:cubicBezTo>
                      <a:pt x="22352" y="519480"/>
                      <a:pt x="0" y="460288"/>
                      <a:pt x="0" y="389920"/>
                    </a:cubicBezTo>
                    <a:cubicBezTo>
                      <a:pt x="0" y="307135"/>
                      <a:pt x="27526" y="229937"/>
                      <a:pt x="82579" y="158327"/>
                    </a:cubicBezTo>
                    <a:cubicBezTo>
                      <a:pt x="137631" y="86718"/>
                      <a:pt x="217312" y="33942"/>
                      <a:pt x="321622" y="0"/>
                    </a:cubicBezTo>
                    <a:close/>
                  </a:path>
                </a:pathLst>
              </a:custGeom>
              <a:solidFill>
                <a:schemeClr val="lt1">
                  <a:alpha val="1765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5" name="Google Shape;205;p33"/>
              <p:cNvSpPr/>
              <p:nvPr/>
            </p:nvSpPr>
            <p:spPr>
              <a:xfrm>
                <a:off x="1883546" y="4947707"/>
                <a:ext cx="664697" cy="1117998"/>
              </a:xfrm>
              <a:custGeom>
                <a:rect b="b" l="l" r="r" t="t"/>
                <a:pathLst>
                  <a:path extrusionOk="0" h="637036" w="378745">
                    <a:moveTo>
                      <a:pt x="319139" y="0"/>
                    </a:moveTo>
                    <a:lnTo>
                      <a:pt x="319139" y="47188"/>
                    </a:lnTo>
                    <a:cubicBezTo>
                      <a:pt x="235526" y="95204"/>
                      <a:pt x="180473" y="138252"/>
                      <a:pt x="153982" y="176334"/>
                    </a:cubicBezTo>
                    <a:cubicBezTo>
                      <a:pt x="127490" y="214415"/>
                      <a:pt x="114245" y="259119"/>
                      <a:pt x="114245" y="310446"/>
                    </a:cubicBezTo>
                    <a:cubicBezTo>
                      <a:pt x="114245" y="333626"/>
                      <a:pt x="118798" y="351011"/>
                      <a:pt x="127904" y="362601"/>
                    </a:cubicBezTo>
                    <a:cubicBezTo>
                      <a:pt x="137011" y="374191"/>
                      <a:pt x="146531" y="379986"/>
                      <a:pt x="156465" y="379986"/>
                    </a:cubicBezTo>
                    <a:cubicBezTo>
                      <a:pt x="165572" y="379986"/>
                      <a:pt x="179231" y="376675"/>
                      <a:pt x="197444" y="370052"/>
                    </a:cubicBezTo>
                    <a:cubicBezTo>
                      <a:pt x="215657" y="363429"/>
                      <a:pt x="233870" y="360118"/>
                      <a:pt x="252083" y="360118"/>
                    </a:cubicBezTo>
                    <a:cubicBezTo>
                      <a:pt x="286025" y="360118"/>
                      <a:pt x="315621" y="372329"/>
                      <a:pt x="340870" y="396750"/>
                    </a:cubicBezTo>
                    <a:cubicBezTo>
                      <a:pt x="366120" y="421172"/>
                      <a:pt x="378745" y="451182"/>
                      <a:pt x="378745" y="486780"/>
                    </a:cubicBezTo>
                    <a:cubicBezTo>
                      <a:pt x="378745" y="527345"/>
                      <a:pt x="362809" y="562529"/>
                      <a:pt x="330936" y="592332"/>
                    </a:cubicBezTo>
                    <a:cubicBezTo>
                      <a:pt x="299064" y="622134"/>
                      <a:pt x="259947" y="637036"/>
                      <a:pt x="213587" y="637036"/>
                    </a:cubicBezTo>
                    <a:cubicBezTo>
                      <a:pt x="158949" y="637036"/>
                      <a:pt x="109691" y="613442"/>
                      <a:pt x="65815" y="566254"/>
                    </a:cubicBezTo>
                    <a:cubicBezTo>
                      <a:pt x="21939" y="519066"/>
                      <a:pt x="0" y="460288"/>
                      <a:pt x="0" y="389921"/>
                    </a:cubicBezTo>
                    <a:cubicBezTo>
                      <a:pt x="0" y="302996"/>
                      <a:pt x="27734" y="223728"/>
                      <a:pt x="83200" y="152119"/>
                    </a:cubicBezTo>
                    <a:cubicBezTo>
                      <a:pt x="138666" y="80509"/>
                      <a:pt x="217313" y="29803"/>
                      <a:pt x="319139" y="0"/>
                    </a:cubicBezTo>
                    <a:close/>
                  </a:path>
                </a:pathLst>
              </a:custGeom>
              <a:solidFill>
                <a:schemeClr val="lt1">
                  <a:alpha val="1765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grpSp>
        <p:nvGrpSpPr>
          <p:cNvPr id="206" name="Google Shape;206;p33"/>
          <p:cNvGrpSpPr/>
          <p:nvPr/>
        </p:nvGrpSpPr>
        <p:grpSpPr>
          <a:xfrm>
            <a:off x="1741913" y="664649"/>
            <a:ext cx="5805675" cy="3814201"/>
            <a:chOff x="2322550" y="1478813"/>
            <a:chExt cx="7740900" cy="5085601"/>
          </a:xfrm>
        </p:grpSpPr>
        <p:sp>
          <p:nvSpPr>
            <p:cNvPr id="207" name="Google Shape;207;p33"/>
            <p:cNvSpPr/>
            <p:nvPr/>
          </p:nvSpPr>
          <p:spPr>
            <a:xfrm>
              <a:off x="2322550" y="1478813"/>
              <a:ext cx="7740900" cy="5085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2900">
                  <a:solidFill>
                    <a:srgbClr val="FFFFFF"/>
                  </a:solidFill>
                  <a:latin typeface="Calibri"/>
                  <a:ea typeface="Calibri"/>
                  <a:cs typeface="Calibri"/>
                  <a:sym typeface="Calibri"/>
                </a:rPr>
                <a:t>Open Educational Resources (OER) </a:t>
              </a:r>
              <a:r>
                <a:rPr lang="en" sz="2900">
                  <a:solidFill>
                    <a:srgbClr val="FFFFFF"/>
                  </a:solidFill>
                  <a:latin typeface="Calibri"/>
                  <a:ea typeface="Calibri"/>
                  <a:cs typeface="Calibri"/>
                  <a:sym typeface="Calibri"/>
                </a:rPr>
                <a:t>are teaching, learning, and research materials that are either (a) in the public domain or (b) licensed in a manner that provides everyone with free and perpetual permission to engage in the 5R activities.</a:t>
              </a:r>
              <a:endParaRPr sz="100"/>
            </a:p>
          </p:txBody>
        </p:sp>
        <p:cxnSp>
          <p:nvCxnSpPr>
            <p:cNvPr id="208" name="Google Shape;208;p33"/>
            <p:cNvCxnSpPr/>
            <p:nvPr/>
          </p:nvCxnSpPr>
          <p:spPr>
            <a:xfrm>
              <a:off x="4007701" y="5927576"/>
              <a:ext cx="4176600" cy="0"/>
            </a:xfrm>
            <a:prstGeom prst="straightConnector1">
              <a:avLst/>
            </a:prstGeom>
            <a:noFill/>
            <a:ln cap="flat" cmpd="sng" w="57150">
              <a:solidFill>
                <a:schemeClr val="lt1"/>
              </a:solidFill>
              <a:prstDash val="solid"/>
              <a:round/>
              <a:headEnd len="sm" w="sm" type="none"/>
              <a:tailEnd len="sm" w="sm" type="none"/>
            </a:ln>
          </p:spPr>
        </p:cxnSp>
        <p:sp>
          <p:nvSpPr>
            <p:cNvPr id="209" name="Google Shape;209;p33"/>
            <p:cNvSpPr/>
            <p:nvPr/>
          </p:nvSpPr>
          <p:spPr>
            <a:xfrm>
              <a:off x="4356839" y="6102714"/>
              <a:ext cx="3478200" cy="4617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800" cap="none">
                  <a:solidFill>
                    <a:srgbClr val="FFFFFF"/>
                  </a:solidFill>
                  <a:latin typeface="Calibri"/>
                  <a:ea typeface="Calibri"/>
                  <a:cs typeface="Calibri"/>
                  <a:sym typeface="Calibri"/>
                </a:rPr>
                <a:t>-- </a:t>
              </a:r>
              <a:r>
                <a:rPr lang="en" sz="1800" u="sng">
                  <a:solidFill>
                    <a:schemeClr val="hlink"/>
                  </a:solidFill>
                  <a:latin typeface="Calibri"/>
                  <a:ea typeface="Calibri"/>
                  <a:cs typeface="Calibri"/>
                  <a:sym typeface="Calibri"/>
                  <a:hlinkClick r:id="rId3"/>
                </a:rPr>
                <a:t>Creative Commons</a:t>
              </a:r>
              <a:endParaRPr sz="1800">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howeet theme">
  <a:themeElements>
    <a:clrScheme name="6">
      <a:dk1>
        <a:srgbClr val="95A5A6"/>
      </a:dk1>
      <a:lt1>
        <a:srgbClr val="FFFFFF"/>
      </a:lt1>
      <a:dk2>
        <a:srgbClr val="2C3E50"/>
      </a:dk2>
      <a:lt2>
        <a:srgbClr val="F2F2F2"/>
      </a:lt2>
      <a:accent1>
        <a:srgbClr val="2980B9"/>
      </a:accent1>
      <a:accent2>
        <a:srgbClr val="16A085"/>
      </a:accent2>
      <a:accent3>
        <a:srgbClr val="9BBB59"/>
      </a:accent3>
      <a:accent4>
        <a:srgbClr val="F39C12"/>
      </a:accent4>
      <a:accent5>
        <a:srgbClr val="C0392B"/>
      </a:accent5>
      <a:accent6>
        <a:srgbClr val="4B2C50"/>
      </a:accent6>
      <a:hlink>
        <a:srgbClr val="16A085"/>
      </a:hlink>
      <a:folHlink>
        <a:srgbClr val="10786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